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1" r:id="rId8"/>
    <p:sldId id="262" r:id="rId9"/>
    <p:sldId id="264" r:id="rId10"/>
    <p:sldId id="265" r:id="rId11"/>
    <p:sldId id="266" r:id="rId12"/>
    <p:sldId id="340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276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3" d="100"/>
          <a:sy n="153" d="100"/>
        </p:scale>
        <p:origin x="203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nsideko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youtu.be/h5mRRElXy-w?t=2m5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vidia.com/cuda" TargetMode="External"/><Relationship Id="rId2" Type="http://schemas.openxmlformats.org/officeDocument/2006/relationships/hyperlink" Target="http://developer.nvidia.com/opti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khronos.org/openc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of.povray.org/" TargetMode="External"/><Relationship Id="rId7" Type="http://schemas.openxmlformats.org/officeDocument/2006/relationships/image" Target="../media/image55.jpeg"/><Relationship Id="rId2" Type="http://schemas.openxmlformats.org/officeDocument/2006/relationships/hyperlink" Target="http://www.povra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12" Type="http://schemas.openxmlformats.org/officeDocument/2006/relationships/image" Target="../media/image61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57.wmf"/><Relationship Id="rId10" Type="http://schemas.openxmlformats.org/officeDocument/2006/relationships/image" Target="../media/image60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59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16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6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19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358775"/>
            <a:ext cx="7772400" cy="1470025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真实感绘制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pPr algn="r"/>
            <a:r>
              <a:rPr lang="en-US" altLang="zh-CN" sz="1400" dirty="0"/>
              <a:t>If it looks like computer graphics, it is not good computer graphics. </a:t>
            </a:r>
          </a:p>
          <a:p>
            <a:pPr algn="r"/>
            <a:r>
              <a:rPr lang="en-US" altLang="zh-CN" sz="1400" i="1" dirty="0"/>
              <a:t>-Jeremy </a:t>
            </a:r>
            <a:r>
              <a:rPr lang="en-US" altLang="zh-CN" sz="1400" i="1" dirty="0" err="1"/>
              <a:t>Birn</a:t>
            </a:r>
            <a:endParaRPr lang="en-US" altLang="zh-CN" sz="1400" i="1" dirty="0"/>
          </a:p>
          <a:p>
            <a:endParaRPr lang="zh-CN" altLang="en-US" dirty="0"/>
          </a:p>
        </p:txBody>
      </p:sp>
      <p:pic>
        <p:nvPicPr>
          <p:cNvPr id="4" name="Picture 2" descr="http://www.maxwellrender.com/gallery/cache/nature/014.jpg_5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2764182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maxwellrender.com/gallery/cache/nature/003.jpg_59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14474" r="9554" b="7979"/>
          <a:stretch/>
        </p:blipFill>
        <p:spPr bwMode="auto">
          <a:xfrm>
            <a:off x="1650999" y="1905000"/>
            <a:ext cx="2463801" cy="23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524000" y="5715000"/>
            <a:ext cx="64008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中南大学计算机学院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夏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佳志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3638" y="4267200"/>
            <a:ext cx="5637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by </a:t>
            </a:r>
            <a:r>
              <a:rPr lang="en-US" sz="1200" dirty="0" err="1"/>
              <a:t>Hervé</a:t>
            </a:r>
            <a:r>
              <a:rPr lang="en-US" sz="1200" dirty="0"/>
              <a:t> </a:t>
            </a:r>
            <a:r>
              <a:rPr lang="en-US" sz="1200" dirty="0" err="1"/>
              <a:t>Steff</a:t>
            </a:r>
            <a:r>
              <a:rPr lang="en-US" sz="1200" dirty="0"/>
              <a:t>  </a:t>
            </a:r>
            <a:r>
              <a:rPr lang="en-US" sz="1200" dirty="0">
                <a:hlinkClick r:id="rId4"/>
              </a:rPr>
              <a:t>http://www.insideko.com/</a:t>
            </a:r>
            <a:r>
              <a:rPr lang="en-US" sz="1200" dirty="0"/>
              <a:t>.  Rendered with Maxwell Render.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解决方法？（讨论）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我们是如何看见物体的？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600200"/>
            <a:ext cx="406717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631F7-40E9-442D-8A7B-304E4D58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BB3C38-30AB-4C2B-9E44-F33069E65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https://www.bilibili.com/video/BV1n5411M7pa?share_source=copy_web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17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光线跟踪（前向）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从光源出发，跟踪光线的路径进行计算，直到发射到屏幕上为止，在屏幕上记下每条光线与屏幕交点的颜色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存在的问题：</a:t>
            </a:r>
            <a:endParaRPr lang="en-US" altLang="zh-CN" dirty="0"/>
          </a:p>
          <a:p>
            <a:pPr lvl="1"/>
            <a:r>
              <a:rPr lang="zh-CN" altLang="en-US" dirty="0"/>
              <a:t>只有极少一部分光线与屏幕有交点，并且难以预测；因而需要跟踪大量的“无用”光线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理想的情况</a:t>
            </a:r>
            <a:endParaRPr lang="en-US" altLang="zh-CN" dirty="0"/>
          </a:p>
          <a:p>
            <a:pPr lvl="1"/>
            <a:r>
              <a:rPr lang="zh-CN" altLang="en-US" dirty="0"/>
              <a:t>我们恰好知道哪些光线与屏幕会有交点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光线跟踪（后向）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从屏幕像素出发！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667" t="1822"/>
          <a:stretch>
            <a:fillRect/>
          </a:stretch>
        </p:blipFill>
        <p:spPr bwMode="auto">
          <a:xfrm>
            <a:off x="3048000" y="2438400"/>
            <a:ext cx="55626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光线跟踪（后向）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每个像素只从一个方向（从焦点到像素的直线）得到光线，只有这个方向的光子才对这个像素的颜色有贡献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从像素，沿唯一的方向出发</a:t>
            </a:r>
            <a:endParaRPr lang="en-US" altLang="zh-CN" dirty="0"/>
          </a:p>
          <a:p>
            <a:pPr lvl="1"/>
            <a:r>
              <a:rPr lang="zh-CN" altLang="en-US" dirty="0"/>
              <a:t>如果与光源相交，结束</a:t>
            </a:r>
            <a:endParaRPr lang="en-US" altLang="zh-CN" dirty="0"/>
          </a:p>
          <a:p>
            <a:pPr lvl="1"/>
            <a:r>
              <a:rPr lang="zh-CN" altLang="en-US" dirty="0"/>
              <a:t>如果不与任何对象相交，结束</a:t>
            </a:r>
            <a:endParaRPr lang="en-US" altLang="zh-CN" dirty="0"/>
          </a:p>
          <a:p>
            <a:pPr lvl="1"/>
            <a:r>
              <a:rPr lang="zh-CN" altLang="en-US" dirty="0"/>
              <a:t>如果与场景表面相交，继续查看场景表面从哪里得到光照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光线跟踪的简化版伪代码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TW" dirty="0">
                <a:latin typeface="Courier New" pitchFamily="49" charset="0"/>
                <a:ea typeface="新細明體" pitchFamily="18" charset="-120"/>
              </a:rPr>
              <a:t>P = </a:t>
            </a:r>
            <a:r>
              <a:rPr lang="en-US" altLang="zh-TW" dirty="0" err="1">
                <a:latin typeface="Courier New" pitchFamily="49" charset="0"/>
                <a:ea typeface="新細明體" pitchFamily="18" charset="-120"/>
              </a:rPr>
              <a:t>eyePt</a:t>
            </a:r>
            <a:endParaRPr lang="en-US" altLang="zh-TW" dirty="0">
              <a:latin typeface="Courier New" pitchFamily="49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buNone/>
            </a:pPr>
            <a:endParaRPr lang="en-US" altLang="zh-TW" sz="2800" b="1" dirty="0">
              <a:latin typeface="Courier New" pitchFamily="49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TW" b="1" dirty="0">
                <a:latin typeface="Courier New" pitchFamily="49" charset="0"/>
                <a:ea typeface="新細明體" pitchFamily="18" charset="-120"/>
              </a:rPr>
              <a:t>for each</a:t>
            </a:r>
            <a:r>
              <a:rPr lang="en-US" altLang="zh-TW" dirty="0">
                <a:latin typeface="Courier New" pitchFamily="49" charset="0"/>
                <a:ea typeface="新細明體" pitchFamily="18" charset="-120"/>
              </a:rPr>
              <a:t> sample of image:</a:t>
            </a:r>
            <a:endParaRPr lang="en-US" altLang="zh-TW" sz="2800" dirty="0">
              <a:latin typeface="Courier New" pitchFamily="49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TW" b="1" dirty="0">
                <a:latin typeface="Courier New" pitchFamily="49" charset="0"/>
                <a:ea typeface="新細明體" pitchFamily="18" charset="-120"/>
              </a:rPr>
              <a:t>	</a:t>
            </a:r>
            <a:r>
              <a:rPr lang="en-US" altLang="zh-TW" dirty="0">
                <a:latin typeface="Courier New" pitchFamily="49" charset="0"/>
                <a:ea typeface="新細明體" pitchFamily="18" charset="-120"/>
              </a:rPr>
              <a:t>Compute d</a:t>
            </a:r>
            <a:endParaRPr lang="en-US" altLang="zh-TW" sz="2800" dirty="0">
              <a:latin typeface="Courier New" pitchFamily="49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TW" b="1" dirty="0">
                <a:latin typeface="Courier New" pitchFamily="49" charset="0"/>
                <a:ea typeface="新細明體" pitchFamily="18" charset="-120"/>
              </a:rPr>
              <a:t>	for each</a:t>
            </a:r>
            <a:r>
              <a:rPr lang="en-US" altLang="zh-TW" dirty="0">
                <a:latin typeface="Courier New" pitchFamily="49" charset="0"/>
                <a:ea typeface="新細明體" pitchFamily="18" charset="-120"/>
              </a:rPr>
              <a:t> object:</a:t>
            </a:r>
          </a:p>
          <a:p>
            <a:pPr>
              <a:lnSpc>
                <a:spcPct val="90000"/>
              </a:lnSpc>
              <a:buNone/>
            </a:pPr>
            <a:r>
              <a:rPr lang="en-US" altLang="zh-TW" b="1" dirty="0">
                <a:latin typeface="Courier New" pitchFamily="49" charset="0"/>
                <a:ea typeface="新細明體" pitchFamily="18" charset="-120"/>
              </a:rPr>
              <a:t>		</a:t>
            </a:r>
            <a:r>
              <a:rPr lang="en-US" altLang="zh-TW" dirty="0">
                <a:latin typeface="Courier New" pitchFamily="49" charset="0"/>
                <a:ea typeface="新細明體" pitchFamily="18" charset="-120"/>
              </a:rPr>
              <a:t>Intersect ray </a:t>
            </a:r>
            <a:r>
              <a:rPr lang="en-US" altLang="zh-TW" dirty="0" err="1">
                <a:latin typeface="Courier New" pitchFamily="49" charset="0"/>
                <a:ea typeface="新細明體" pitchFamily="18" charset="-120"/>
              </a:rPr>
              <a:t>P+td</a:t>
            </a:r>
            <a:r>
              <a:rPr lang="en-US" altLang="zh-TW" dirty="0">
                <a:latin typeface="Courier New" pitchFamily="49" charset="0"/>
                <a:ea typeface="新細明體" pitchFamily="18" charset="-120"/>
              </a:rPr>
              <a:t> with object</a:t>
            </a:r>
          </a:p>
          <a:p>
            <a:pPr>
              <a:lnSpc>
                <a:spcPct val="90000"/>
              </a:lnSpc>
              <a:buNone/>
            </a:pPr>
            <a:endParaRPr lang="en-US" altLang="zh-TW" sz="2800" b="1" dirty="0">
              <a:latin typeface="Courier New" pitchFamily="49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TW" b="1" dirty="0">
                <a:latin typeface="Courier New" pitchFamily="49" charset="0"/>
                <a:ea typeface="新細明體" pitchFamily="18" charset="-120"/>
              </a:rPr>
              <a:t>	</a:t>
            </a:r>
            <a:r>
              <a:rPr lang="en-US" altLang="zh-TW" dirty="0">
                <a:latin typeface="Courier New" pitchFamily="49" charset="0"/>
                <a:ea typeface="新細明體" pitchFamily="18" charset="-120"/>
              </a:rPr>
              <a:t>Select object with smallest non-negative t-value (visible object)</a:t>
            </a:r>
          </a:p>
          <a:p>
            <a:pPr>
              <a:lnSpc>
                <a:spcPct val="90000"/>
              </a:lnSpc>
              <a:buNone/>
            </a:pPr>
            <a:endParaRPr lang="en-US" altLang="zh-TW" sz="2800" dirty="0">
              <a:latin typeface="Courier New" pitchFamily="49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TW" dirty="0">
                <a:latin typeface="Courier New" pitchFamily="49" charset="0"/>
                <a:ea typeface="新細明體" pitchFamily="18" charset="-120"/>
              </a:rPr>
              <a:t>	For this object, find object space intersection point</a:t>
            </a:r>
          </a:p>
          <a:p>
            <a:pPr>
              <a:lnSpc>
                <a:spcPct val="90000"/>
              </a:lnSpc>
              <a:buNone/>
            </a:pPr>
            <a:endParaRPr lang="en-US" altLang="zh-TW" sz="2800" dirty="0">
              <a:latin typeface="Courier New" pitchFamily="49" charset="0"/>
              <a:ea typeface="新細明體" pitchFamily="18" charset="-12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TW" dirty="0">
                <a:latin typeface="Courier New" pitchFamily="49" charset="0"/>
                <a:ea typeface="新細明體" pitchFamily="18" charset="-120"/>
              </a:rPr>
              <a:t>	Compute lighting at that point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还缺一些什么？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323582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3200" dirty="0"/>
              <a:t>透明</a:t>
            </a:r>
            <a:r>
              <a:rPr lang="en-US" altLang="zh-CN" sz="3200" dirty="0"/>
              <a:t>/</a:t>
            </a:r>
            <a:r>
              <a:rPr lang="zh-CN" altLang="en-US" sz="3200" dirty="0"/>
              <a:t>半透明</a:t>
            </a:r>
            <a:endParaRPr lang="en-US" altLang="zh-CN" sz="3200" dirty="0"/>
          </a:p>
          <a:p>
            <a:pPr>
              <a:buFont typeface="Arial" pitchFamily="34" charset="0"/>
              <a:buChar char="•"/>
            </a:pPr>
            <a:r>
              <a:rPr lang="zh-CN" altLang="en-US" sz="3200" dirty="0"/>
              <a:t>反射</a:t>
            </a:r>
          </a:p>
        </p:txBody>
      </p:sp>
      <p:pic>
        <p:nvPicPr>
          <p:cNvPr id="8" name="Picture 12" descr="http://www.ag-systems.net/images/cornell_gloss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572000" cy="4572000"/>
          </a:xfrm>
          <a:prstGeom prst="rect">
            <a:avLst/>
          </a:prstGeom>
          <a:noFill/>
        </p:spPr>
      </p:pic>
      <p:pic>
        <p:nvPicPr>
          <p:cNvPr id="9" name="Picture 2" descr="C:\Users\Evan\Desktop\direct vs global\dir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局部光照明</a:t>
            </a:r>
            <a:r>
              <a:rPr lang="en-US" altLang="zh-CN" dirty="0"/>
              <a:t>Vs.</a:t>
            </a:r>
            <a:r>
              <a:rPr lang="zh-CN" altLang="en-US" dirty="0"/>
              <a:t>全局光照明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局部光照明</a:t>
            </a:r>
            <a:endParaRPr lang="en-US" altLang="zh-CN" dirty="0"/>
          </a:p>
          <a:p>
            <a:pPr lvl="1"/>
            <a:r>
              <a:rPr lang="zh-CN" altLang="en-US" dirty="0"/>
              <a:t>相邻物体之间的颜色没有影响</a:t>
            </a:r>
            <a:endParaRPr lang="en-US" altLang="zh-CN" dirty="0"/>
          </a:p>
          <a:p>
            <a:pPr lvl="1"/>
            <a:r>
              <a:rPr lang="zh-CN" altLang="en-US" dirty="0"/>
              <a:t>如多边形扫描、光线投射</a:t>
            </a:r>
            <a:endParaRPr lang="en-US" altLang="zh-CN" dirty="0"/>
          </a:p>
          <a:p>
            <a:r>
              <a:rPr lang="zh-CN" altLang="en-US" dirty="0"/>
              <a:t>全局光照明</a:t>
            </a:r>
            <a:endParaRPr lang="en-US" altLang="zh-CN" dirty="0"/>
          </a:p>
          <a:p>
            <a:pPr lvl="1"/>
            <a:r>
              <a:rPr lang="zh-CN" altLang="en-US" dirty="0"/>
              <a:t>相邻物体之间的颜色相互影响</a:t>
            </a:r>
            <a:endParaRPr lang="en-US" altLang="zh-CN" dirty="0"/>
          </a:p>
          <a:p>
            <a:pPr lvl="1"/>
            <a:r>
              <a:rPr lang="zh-CN" altLang="en-US" dirty="0"/>
              <a:t>如光线跟踪、辐射度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递归的光线跟踪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477963"/>
          </a:xfrm>
        </p:spPr>
        <p:txBody>
          <a:bodyPr>
            <a:normAutofit/>
          </a:bodyPr>
          <a:lstStyle/>
          <a:p>
            <a:r>
              <a:rPr lang="zh-CN" altLang="en-US" dirty="0"/>
              <a:t>递归地投射光线到场景中，我们可以得到更多的场景信息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09675"/>
            <a:ext cx="42862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8275" y="1304925"/>
            <a:ext cx="336232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真实感图形的要素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自由讨论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实现光线跟踪的关键技术（讨论）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366421"/>
            <a:ext cx="7543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Image </a:t>
            </a:r>
            <a:r>
              <a:rPr lang="en-US" altLang="zh-CN" sz="2400" dirty="0" err="1"/>
              <a:t>Raytrace</a:t>
            </a:r>
            <a:r>
              <a:rPr lang="en-US" altLang="zh-CN" sz="2400" dirty="0"/>
              <a:t> (Eye </a:t>
            </a:r>
            <a:r>
              <a:rPr lang="en-US" altLang="zh-CN" sz="2400" dirty="0" err="1"/>
              <a:t>eye</a:t>
            </a:r>
            <a:r>
              <a:rPr lang="en-US" altLang="zh-CN" sz="2400" dirty="0"/>
              <a:t>, Scene </a:t>
            </a:r>
            <a:r>
              <a:rPr lang="en-US" altLang="zh-CN" sz="2400" dirty="0" err="1"/>
              <a:t>scene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width,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height)</a:t>
            </a:r>
          </a:p>
          <a:p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    Image </a:t>
            </a:r>
            <a:r>
              <a:rPr lang="en-US" altLang="zh-CN" sz="2400" dirty="0" err="1"/>
              <a:t>image</a:t>
            </a:r>
            <a:r>
              <a:rPr lang="en-US" altLang="zh-CN" sz="2400" dirty="0"/>
              <a:t> = new Image (width, height) ;</a:t>
            </a:r>
          </a:p>
          <a:p>
            <a:r>
              <a:rPr lang="en-US" altLang="zh-CN" sz="2400" dirty="0"/>
              <a:t>    for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0 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&lt; height 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</a:t>
            </a:r>
          </a:p>
          <a:p>
            <a:r>
              <a:rPr lang="en-US" altLang="zh-CN" sz="2400" dirty="0"/>
              <a:t>    {</a:t>
            </a:r>
          </a:p>
          <a:p>
            <a:r>
              <a:rPr lang="en-US" altLang="zh-CN" sz="2400" dirty="0"/>
              <a:t>        for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j = 0 ; j &lt; width ; j++)</a:t>
            </a:r>
          </a:p>
          <a:p>
            <a:r>
              <a:rPr lang="en-US" altLang="zh-CN" sz="2400" dirty="0"/>
              <a:t>        {</a:t>
            </a:r>
          </a:p>
          <a:p>
            <a:r>
              <a:rPr lang="en-US" altLang="zh-CN" sz="2400" dirty="0"/>
              <a:t>            Ray </a:t>
            </a:r>
            <a:r>
              <a:rPr lang="en-US" altLang="zh-CN" sz="2400" dirty="0" err="1"/>
              <a:t>ray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RayThruPixel</a:t>
            </a:r>
            <a:r>
              <a:rPr lang="en-US" altLang="zh-CN" sz="2400" dirty="0"/>
              <a:t> (eye,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j) ;</a:t>
            </a:r>
          </a:p>
          <a:p>
            <a:r>
              <a:rPr lang="en-US" altLang="zh-CN" sz="2400" dirty="0"/>
              <a:t>            Intersection hit = Intersect (ray, scene) ;</a:t>
            </a:r>
          </a:p>
          <a:p>
            <a:r>
              <a:rPr lang="en-US" altLang="zh-CN" sz="2400" dirty="0"/>
              <a:t>            image[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][j] = </a:t>
            </a:r>
            <a:r>
              <a:rPr lang="en-US" altLang="zh-CN" sz="2400" dirty="0" err="1"/>
              <a:t>FindColor</a:t>
            </a:r>
            <a:r>
              <a:rPr lang="en-US" altLang="zh-CN" sz="2400" dirty="0"/>
              <a:t> (hit) ;</a:t>
            </a:r>
          </a:p>
          <a:p>
            <a:r>
              <a:rPr lang="en-US" altLang="zh-CN" sz="2400" dirty="0"/>
              <a:t>        }//j</a:t>
            </a:r>
          </a:p>
          <a:p>
            <a:r>
              <a:rPr lang="en-US" altLang="zh-CN" sz="2400" dirty="0"/>
              <a:t>    }//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r>
              <a:rPr lang="en-US" altLang="zh-CN" sz="2400" dirty="0"/>
              <a:t>    return image ;</a:t>
            </a:r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光照明模型</a:t>
            </a:r>
            <a:endParaRPr lang="en-US" altLang="zh-CN" dirty="0"/>
          </a:p>
          <a:p>
            <a:r>
              <a:rPr lang="zh-CN" altLang="en-US" dirty="0"/>
              <a:t>求交加速算法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光的传播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正常情况下，光沿直线传播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光遇到不同介质表面时，会产生反射和折射现象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反射定律：入射角等于反射角，入射光线、反射光线与法向量在同一平面上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折射定律：入射光线、折射光线与法向量在同一平面上，而且</a:t>
            </a:r>
          </a:p>
        </p:txBody>
      </p:sp>
      <p:pic>
        <p:nvPicPr>
          <p:cNvPr id="1026" name="Picture 2" descr="http://cs.fjzs.edu.cn/ketang/VCLASS/NCOURSE/txx/Chapter4/42img/CG_Gif_4_01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1867" y="1524000"/>
            <a:ext cx="3913533" cy="2057400"/>
          </a:xfrm>
          <a:prstGeom prst="rect">
            <a:avLst/>
          </a:prstGeom>
          <a:noFill/>
        </p:spPr>
      </p:pic>
      <p:pic>
        <p:nvPicPr>
          <p:cNvPr id="1028" name="Picture 4" descr="http://cs.fjzs.edu.cn/ketang/VCLASS/NCOURSE/txx/Chapter4/42img/CG_Gif_4_012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038600"/>
            <a:ext cx="3114675" cy="2238376"/>
          </a:xfrm>
          <a:prstGeom prst="rect">
            <a:avLst/>
          </a:prstGeom>
          <a:noFill/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81200" y="5486400"/>
          <a:ext cx="121023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431640" progId="Equation.3">
                  <p:embed/>
                </p:oleObj>
              </mc:Choice>
              <mc:Fallback>
                <p:oleObj name="Equation" r:id="rId4" imgW="685800" imgH="431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486400"/>
                        <a:ext cx="121023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能量关系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在光的反射和折射现象中，能量是守恒的，能量的分布情况满足这样的一个式 子：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i</a:t>
            </a:r>
            <a:r>
              <a:rPr lang="zh-CN" altLang="en-US" dirty="0"/>
              <a:t> </a:t>
            </a:r>
            <a:r>
              <a:rPr lang="en-US" altLang="zh-CN" dirty="0"/>
              <a:t>= 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d</a:t>
            </a:r>
            <a:r>
              <a:rPr lang="zh-CN" altLang="en-US" dirty="0"/>
              <a:t> </a:t>
            </a:r>
            <a:r>
              <a:rPr lang="en-US" altLang="zh-CN" dirty="0"/>
              <a:t>+</a:t>
            </a:r>
            <a:r>
              <a:rPr lang="zh-CN" altLang="en-US" i="1" dirty="0"/>
              <a:t> 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s</a:t>
            </a:r>
            <a:r>
              <a:rPr lang="zh-CN" altLang="en-US" dirty="0"/>
              <a:t> </a:t>
            </a:r>
            <a:r>
              <a:rPr lang="en-US" altLang="zh-CN" dirty="0"/>
              <a:t>+ 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t</a:t>
            </a:r>
            <a:r>
              <a:rPr lang="zh-CN" altLang="en-US" baseline="-25000" dirty="0"/>
              <a:t> </a:t>
            </a:r>
            <a:r>
              <a:rPr lang="en-US" altLang="zh-CN" dirty="0"/>
              <a:t>+ 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v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i="1" dirty="0"/>
              <a:t>I</a:t>
            </a:r>
            <a:r>
              <a:rPr lang="en-US" altLang="zh-CN" i="1" baseline="-25000" dirty="0"/>
              <a:t>i</a:t>
            </a:r>
            <a:r>
              <a:rPr lang="zh-CN" altLang="en-US" dirty="0"/>
              <a:t>为入射光强，由直接光源或间接光源引起；</a:t>
            </a:r>
            <a:endParaRPr lang="en-US" altLang="zh-CN" dirty="0"/>
          </a:p>
          <a:p>
            <a:pPr lvl="1"/>
            <a:r>
              <a:rPr lang="en-US" altLang="zh-CN" i="1" dirty="0"/>
              <a:t>I</a:t>
            </a:r>
            <a:r>
              <a:rPr lang="en-US" altLang="zh-CN" i="1" baseline="-25000" dirty="0"/>
              <a:t>d</a:t>
            </a:r>
            <a:r>
              <a:rPr lang="zh-CN" altLang="en-US" dirty="0"/>
              <a:t>为漫反射光强，由表面不光滑引起；</a:t>
            </a:r>
            <a:endParaRPr lang="en-US" altLang="zh-CN" dirty="0"/>
          </a:p>
          <a:p>
            <a:pPr lvl="1"/>
            <a:r>
              <a:rPr lang="en-US" altLang="zh-CN" i="1" dirty="0"/>
              <a:t>I</a:t>
            </a:r>
            <a:r>
              <a:rPr lang="en-US" altLang="zh-CN" i="1" baseline="-25000" dirty="0"/>
              <a:t>s</a:t>
            </a:r>
            <a:r>
              <a:rPr lang="zh-CN" altLang="en-US" dirty="0"/>
              <a:t>为镜面反射光强，由表面光滑性引起；</a:t>
            </a:r>
            <a:endParaRPr lang="en-US" altLang="zh-CN" dirty="0"/>
          </a:p>
          <a:p>
            <a:pPr lvl="1"/>
            <a:r>
              <a:rPr lang="zh-CN" altLang="en-US" dirty="0"/>
              <a:t> 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t</a:t>
            </a:r>
            <a:r>
              <a:rPr lang="zh-CN" altLang="en-US" baseline="-25000" dirty="0"/>
              <a:t> </a:t>
            </a:r>
            <a:r>
              <a:rPr lang="zh-CN" altLang="en-US" dirty="0"/>
              <a:t>为透射光，由物体的透明性引起；</a:t>
            </a:r>
            <a:endParaRPr lang="en-US" altLang="zh-CN" dirty="0"/>
          </a:p>
          <a:p>
            <a:pPr lvl="1"/>
            <a:r>
              <a:rPr lang="en-US" altLang="zh-CN" i="1" dirty="0"/>
              <a:t>I</a:t>
            </a:r>
            <a:r>
              <a:rPr lang="en-US" altLang="zh-CN" i="1" baseline="-25000" dirty="0"/>
              <a:t>v</a:t>
            </a:r>
            <a:r>
              <a:rPr lang="zh-CN" altLang="en-US" dirty="0"/>
              <a:t>为被物体所吸收的光，由能量损耗引起。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简单光照明模型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简单光照明模型模拟物体表面对光的反射作用</a:t>
            </a:r>
            <a:endParaRPr lang="en-US" altLang="zh-CN" dirty="0"/>
          </a:p>
          <a:p>
            <a:r>
              <a:rPr lang="zh-CN" altLang="en-US" dirty="0"/>
              <a:t>光源被假定为点光源</a:t>
            </a:r>
            <a:endParaRPr lang="en-US" altLang="zh-CN" dirty="0"/>
          </a:p>
          <a:p>
            <a:r>
              <a:rPr lang="zh-CN" altLang="en-US" dirty="0"/>
              <a:t>反射作用细分为</a:t>
            </a:r>
            <a:endParaRPr lang="en-US" altLang="zh-CN" dirty="0"/>
          </a:p>
          <a:p>
            <a:pPr lvl="1"/>
            <a:r>
              <a:rPr lang="zh-CN" altLang="en-US" dirty="0"/>
              <a:t>镜面反射</a:t>
            </a:r>
            <a:r>
              <a:rPr lang="en-US" altLang="zh-CN" dirty="0"/>
              <a:t>(</a:t>
            </a:r>
            <a:r>
              <a:rPr lang="en-US" dirty="0" err="1"/>
              <a:t>Specular</a:t>
            </a:r>
            <a:r>
              <a:rPr lang="en-US" dirty="0"/>
              <a:t> Reflection)</a:t>
            </a:r>
          </a:p>
          <a:p>
            <a:pPr lvl="1"/>
            <a:r>
              <a:rPr lang="zh-CN" altLang="en-US" dirty="0"/>
              <a:t>漫反射</a:t>
            </a:r>
            <a:r>
              <a:rPr lang="en-US" altLang="zh-CN" dirty="0"/>
              <a:t>(</a:t>
            </a:r>
            <a:r>
              <a:rPr lang="en-US" dirty="0"/>
              <a:t>Diffuse </a:t>
            </a:r>
            <a:r>
              <a:rPr lang="en-US" dirty="0" err="1"/>
              <a:t>Reflecti</a:t>
            </a:r>
            <a:r>
              <a:rPr lang="en-US" dirty="0"/>
              <a:t> on)</a:t>
            </a:r>
          </a:p>
          <a:p>
            <a:r>
              <a:rPr lang="zh-CN" altLang="en-US" dirty="0"/>
              <a:t>简单光照明模型只考虑物体对直接光照的反射作用，而物体间的光反射作用，只用环境光</a:t>
            </a:r>
            <a:r>
              <a:rPr lang="en-US" altLang="zh-CN" dirty="0"/>
              <a:t>(</a:t>
            </a:r>
            <a:r>
              <a:rPr lang="en-US" dirty="0"/>
              <a:t>Ambient Light)</a:t>
            </a:r>
            <a:r>
              <a:rPr lang="zh-CN" altLang="en-US" dirty="0"/>
              <a:t>来表示</a:t>
            </a:r>
            <a:endParaRPr lang="en-US" altLang="zh-CN" dirty="0"/>
          </a:p>
          <a:p>
            <a:r>
              <a:rPr lang="zh-CN" altLang="en-US" dirty="0"/>
              <a:t>如：</a:t>
            </a:r>
            <a:r>
              <a:rPr lang="en-US" dirty="0" err="1"/>
              <a:t>Phong</a:t>
            </a:r>
            <a:r>
              <a:rPr lang="zh-CN" altLang="en-US" dirty="0"/>
              <a:t>光照明模型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理想漫反射（</a:t>
            </a:r>
            <a:r>
              <a:rPr lang="en-US" altLang="zh-CN" dirty="0"/>
              <a:t>diffuse reflection</a:t>
            </a:r>
            <a:r>
              <a:rPr lang="zh-CN" alt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Lambert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zh-CN" altLang="en-US" dirty="0"/>
              <a:t>光源：无向光或者方向光</a:t>
            </a:r>
            <a:endParaRPr lang="en-US" altLang="zh-CN" dirty="0"/>
          </a:p>
          <a:p>
            <a:pPr lvl="1"/>
            <a:r>
              <a:rPr lang="zh-CN" altLang="en-US" dirty="0"/>
              <a:t>模拟效果：入射光向各方向均匀反射，与视点无关</a:t>
            </a:r>
            <a:endParaRPr lang="en-US" altLang="zh-CN" dirty="0"/>
          </a:p>
          <a:p>
            <a:pPr lvl="2"/>
            <a:r>
              <a:rPr lang="zh-CN" altLang="en-US" dirty="0"/>
              <a:t>不光滑表面，粉笔、乳胶涂料</a:t>
            </a:r>
            <a:endParaRPr lang="en-US" altLang="zh-CN" dirty="0"/>
          </a:p>
          <a:p>
            <a:pPr lvl="2"/>
            <a:r>
              <a:rPr lang="zh-CN" altLang="en-US" dirty="0"/>
              <a:t>具有微结构的表面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Lamber</a:t>
            </a:r>
            <a:r>
              <a:rPr lang="zh-CN" altLang="en-US" dirty="0"/>
              <a:t>模型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/>
              <a:t>记入射光强为</a:t>
            </a:r>
            <a:r>
              <a:rPr lang="en-US" altLang="zh-CN" i="1" dirty="0" err="1"/>
              <a:t>I</a:t>
            </a:r>
            <a:r>
              <a:rPr lang="en-US" altLang="zh-CN" i="1" baseline="-25000" dirty="0" err="1"/>
              <a:t>p</a:t>
            </a:r>
            <a:r>
              <a:rPr lang="zh-CN" altLang="en-US" dirty="0"/>
              <a:t>，物体表面上点</a:t>
            </a:r>
            <a:r>
              <a:rPr lang="en-US" altLang="zh-CN" i="1" dirty="0"/>
              <a:t>P </a:t>
            </a:r>
            <a:r>
              <a:rPr lang="zh-CN" altLang="en-US" dirty="0"/>
              <a:t>的法向为</a:t>
            </a:r>
            <a:r>
              <a:rPr lang="en-US" altLang="zh-CN" i="1" dirty="0"/>
              <a:t>N </a:t>
            </a:r>
            <a:r>
              <a:rPr lang="zh-CN" altLang="en-US" dirty="0"/>
              <a:t>，从点</a:t>
            </a:r>
            <a:r>
              <a:rPr lang="en-US" altLang="zh-CN" i="1" dirty="0"/>
              <a:t>P</a:t>
            </a:r>
            <a:r>
              <a:rPr lang="zh-CN" altLang="en-US" dirty="0"/>
              <a:t>指向光源的向量为</a:t>
            </a:r>
            <a:r>
              <a:rPr lang="en-US" altLang="zh-CN" i="1" dirty="0"/>
              <a:t>L</a:t>
            </a:r>
            <a:r>
              <a:rPr lang="zh-CN" altLang="en-US" dirty="0"/>
              <a:t>，两者间的夹角为</a:t>
            </a:r>
            <a:r>
              <a:rPr lang="en-US" altLang="zh-CN" i="1" dirty="0"/>
              <a:t>theta</a:t>
            </a:r>
            <a:r>
              <a:rPr lang="zh-CN" altLang="en-US" dirty="0"/>
              <a:t>，由</a:t>
            </a:r>
            <a:r>
              <a:rPr lang="en-US" altLang="zh-CN" dirty="0"/>
              <a:t>Lambert</a:t>
            </a:r>
            <a:r>
              <a:rPr lang="zh-CN" altLang="en-US" dirty="0"/>
              <a:t>余弦定律，则漫反射光强为：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其中，</a:t>
            </a:r>
            <a:r>
              <a:rPr lang="en-US" altLang="zh-CN" i="1" dirty="0" err="1"/>
              <a:t>Kd</a:t>
            </a:r>
            <a:r>
              <a:rPr lang="zh-CN" altLang="en-US" dirty="0"/>
              <a:t>是与物体有关的漫反射系数</a:t>
            </a:r>
            <a:r>
              <a:rPr lang="en-US" altLang="zh-CN" dirty="0"/>
              <a:t>, 0&lt;</a:t>
            </a:r>
            <a:r>
              <a:rPr lang="en-US" altLang="zh-CN" i="1" dirty="0" err="1"/>
              <a:t>Kd</a:t>
            </a:r>
            <a:r>
              <a:rPr lang="en-US" altLang="zh-CN" dirty="0"/>
              <a:t>&lt;1</a:t>
            </a:r>
          </a:p>
          <a:p>
            <a:pPr lvl="1"/>
            <a:r>
              <a:rPr lang="zh-CN" altLang="en-US" dirty="0"/>
              <a:t>当</a:t>
            </a:r>
            <a:r>
              <a:rPr lang="en-US" altLang="zh-CN" i="1" dirty="0"/>
              <a:t>L</a:t>
            </a:r>
            <a:r>
              <a:rPr lang="zh-CN" altLang="en-US" dirty="0"/>
              <a:t>、</a:t>
            </a:r>
            <a:r>
              <a:rPr lang="en-US" altLang="zh-CN" i="1" dirty="0"/>
              <a:t>N</a:t>
            </a:r>
            <a:r>
              <a:rPr lang="zh-CN" altLang="en-US" dirty="0"/>
              <a:t>为单位向量时，上式也可表达为：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在有多个光源的情况下，可以有如下的表示：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Picture 2" descr="http://cs.fjzs.edu.cn/ketang/VCLASS/NCOURSE/txx/Chapter4/CG_Gif_4_20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4639" y="3048000"/>
            <a:ext cx="4878161" cy="571500"/>
          </a:xfrm>
          <a:prstGeom prst="rect">
            <a:avLst/>
          </a:prstGeom>
          <a:noFill/>
        </p:spPr>
      </p:pic>
      <p:pic>
        <p:nvPicPr>
          <p:cNvPr id="19458" name="Picture 2" descr="http://cs.fjzs.edu.cn/ketang/VCLASS/NCOURSE/txx/Chapter4/CG_Gif_4_205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4572000"/>
            <a:ext cx="3356882" cy="614331"/>
          </a:xfrm>
          <a:prstGeom prst="rect">
            <a:avLst/>
          </a:prstGeom>
          <a:noFill/>
        </p:spPr>
      </p:pic>
      <p:pic>
        <p:nvPicPr>
          <p:cNvPr id="19460" name="Picture 4" descr="http://cs.fjzs.edu.cn/ketang/VCLASS/NCOURSE/txx/Chapter4/CG_Gif_4_206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5715000"/>
            <a:ext cx="3790941" cy="83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镜面反射（</a:t>
            </a:r>
            <a:r>
              <a:rPr lang="en-US" altLang="zh-CN" dirty="0" err="1"/>
              <a:t>specular</a:t>
            </a:r>
            <a:r>
              <a:rPr lang="en-US" altLang="zh-CN" dirty="0"/>
              <a:t> reflection</a:t>
            </a:r>
            <a:r>
              <a:rPr lang="zh-CN" alt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Phong</a:t>
            </a:r>
            <a:r>
              <a:rPr lang="zh-CN" altLang="en-US" dirty="0"/>
              <a:t>模型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362200"/>
            <a:ext cx="72390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镜面反射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i="1" u="sng" dirty="0" err="1"/>
              <a:t>k</a:t>
            </a:r>
            <a:r>
              <a:rPr lang="en-US" altLang="zh-CN" i="1" u="sng" baseline="-25000" dirty="0" err="1"/>
              <a:t>s</a:t>
            </a:r>
            <a:r>
              <a:rPr lang="zh-CN" altLang="en-US" dirty="0"/>
              <a:t>是物体表面的镜面反射率</a:t>
            </a:r>
            <a:endParaRPr lang="en-US" altLang="zh-CN" dirty="0"/>
          </a:p>
          <a:p>
            <a:r>
              <a:rPr lang="en-US" altLang="zh-CN" i="1" dirty="0"/>
              <a:t>n</a:t>
            </a:r>
            <a:r>
              <a:rPr lang="zh-CN" altLang="en-US" dirty="0"/>
              <a:t>为镜面高光指数</a:t>
            </a:r>
            <a:endParaRPr lang="en-US" altLang="zh-CN" dirty="0"/>
          </a:p>
          <a:p>
            <a:r>
              <a:rPr lang="en-US" altLang="zh-CN" i="1" dirty="0"/>
              <a:t>alpha</a:t>
            </a:r>
            <a:r>
              <a:rPr lang="zh-CN" altLang="en-US" dirty="0"/>
              <a:t>为视线与镜面反射光线之间的夹角</a:t>
            </a: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4724400"/>
            <a:ext cx="48577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79713" y="1844675"/>
          <a:ext cx="26828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360" imgH="253800" progId="Equation.3">
                  <p:embed/>
                </p:oleObj>
              </mc:Choice>
              <mc:Fallback>
                <p:oleObj name="Equation" r:id="rId3" imgW="990360" imgH="2538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9713" y="1844675"/>
                        <a:ext cx="2682875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镜面反射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V</a:t>
            </a:r>
            <a:r>
              <a:rPr lang="zh-CN" altLang="en-US" dirty="0"/>
              <a:t>和</a:t>
            </a:r>
            <a:r>
              <a:rPr lang="en-US" altLang="zh-CN" dirty="0"/>
              <a:t>R</a:t>
            </a:r>
            <a:r>
              <a:rPr lang="zh-CN" altLang="en-US" dirty="0"/>
              <a:t>都是单位向量时，镜面反射光强可表示为：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对多个光源的情况：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768600" y="2632075"/>
          <a:ext cx="2717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266400" progId="Equation.3">
                  <p:embed/>
                </p:oleObj>
              </mc:Choice>
              <mc:Fallback>
                <p:oleObj name="Equation" r:id="rId2" imgW="1002960" imgH="266400" progId="Equation.3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2632075"/>
                        <a:ext cx="27178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2295525" y="4559300"/>
          <a:ext cx="354488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07880" imgH="431640" progId="Equation.3">
                  <p:embed/>
                </p:oleObj>
              </mc:Choice>
              <mc:Fallback>
                <p:oleObj name="Equation" r:id="rId4" imgW="1307880" imgH="431640" progId="Equation.3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525" y="4559300"/>
                        <a:ext cx="3544888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真实感图形的要素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几何建模</a:t>
            </a:r>
            <a:endParaRPr lang="en-US" altLang="zh-CN" dirty="0"/>
          </a:p>
          <a:p>
            <a:r>
              <a:rPr lang="zh-CN" altLang="en-US" dirty="0"/>
              <a:t>绘制</a:t>
            </a:r>
            <a:endParaRPr lang="en-US" altLang="zh-CN" dirty="0"/>
          </a:p>
          <a:p>
            <a:r>
              <a:rPr lang="zh-CN" altLang="en-US" dirty="0"/>
              <a:t>动画</a:t>
            </a:r>
            <a:endParaRPr lang="en-US" altLang="zh-CN" dirty="0"/>
          </a:p>
          <a:p>
            <a:r>
              <a:rPr lang="zh-CN" altLang="en-US" dirty="0"/>
              <a:t>交互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67" y="1524000"/>
            <a:ext cx="2512833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676400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84665"/>
            <a:ext cx="3962400" cy="179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75918"/>
            <a:ext cx="4243388" cy="1801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环境光（</a:t>
            </a:r>
            <a:r>
              <a:rPr lang="en-US" altLang="zh-CN" dirty="0"/>
              <a:t>ambient light</a:t>
            </a:r>
            <a:r>
              <a:rPr lang="zh-CN" alt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模拟物体间的光反射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336925" y="3429000"/>
          <a:ext cx="18097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28600" progId="Equation.3">
                  <p:embed/>
                </p:oleObj>
              </mc:Choice>
              <mc:Fallback>
                <p:oleObj name="Equation" r:id="rId2" imgW="57132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6925" y="3429000"/>
                        <a:ext cx="180975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Phong</a:t>
            </a:r>
            <a:r>
              <a:rPr lang="zh-CN" altLang="en-US" dirty="0"/>
              <a:t>照明模型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由物体表面上一点</a:t>
            </a:r>
            <a:r>
              <a:rPr lang="en-US" altLang="zh-CN" i="1" dirty="0"/>
              <a:t>P</a:t>
            </a:r>
            <a:r>
              <a:rPr lang="zh-CN" altLang="en-US" dirty="0"/>
              <a:t>反射到视点的光强</a:t>
            </a:r>
            <a:r>
              <a:rPr lang="en-US" altLang="zh-CN" dirty="0"/>
              <a:t>I</a:t>
            </a:r>
            <a:r>
              <a:rPr lang="zh-CN" altLang="en-US" dirty="0"/>
              <a:t>为环境光的反射光强</a:t>
            </a:r>
            <a:r>
              <a:rPr lang="en-US" altLang="zh-CN" i="1" dirty="0" err="1"/>
              <a:t>I</a:t>
            </a:r>
            <a:r>
              <a:rPr lang="en-US" altLang="zh-CN" i="1" baseline="-25000" dirty="0" err="1"/>
              <a:t>e</a:t>
            </a:r>
            <a:r>
              <a:rPr lang="zh-CN" altLang="en-US" dirty="0"/>
              <a:t>、理想漫反射光强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d</a:t>
            </a:r>
            <a:r>
              <a:rPr lang="zh-CN" altLang="en-US" dirty="0"/>
              <a:t>、和镜面反射光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s</a:t>
            </a:r>
            <a:r>
              <a:rPr lang="zh-CN" altLang="en-US" dirty="0"/>
              <a:t>的总和，即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 </a:t>
            </a:r>
            <a:r>
              <a:rPr lang="en-US" altLang="zh-CN" dirty="0" err="1"/>
              <a:t>Phong</a:t>
            </a:r>
            <a:r>
              <a:rPr lang="zh-CN" altLang="en-US" dirty="0"/>
              <a:t>光照明模型是真实感图形学中提出的第一个有影响的光照明模型</a:t>
            </a: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1295400" y="3429000"/>
          <a:ext cx="657383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25680" imgH="431640" progId="Equation.3">
                  <p:embed/>
                </p:oleObj>
              </mc:Choice>
              <mc:Fallback>
                <p:oleObj name="Equation" r:id="rId2" imgW="2425680" imgH="431640" progId="Equation.3">
                  <p:embed/>
                  <p:pic>
                    <p:nvPicPr>
                      <p:cNvPr id="24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29000"/>
                        <a:ext cx="6573838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Phong</a:t>
            </a:r>
            <a:r>
              <a:rPr lang="zh-CN" altLang="en-US" dirty="0"/>
              <a:t>照明模型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7"/>
          <a:stretch/>
        </p:blipFill>
        <p:spPr bwMode="auto">
          <a:xfrm>
            <a:off x="39495" y="2590800"/>
            <a:ext cx="9180705" cy="243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透射光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考虑表面上一点的透射效果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i="1" dirty="0" err="1"/>
              <a:t>I</a:t>
            </a:r>
            <a:r>
              <a:rPr lang="en-US" altLang="zh-CN" i="1" baseline="-25000" dirty="0" err="1"/>
              <a:t>pb</a:t>
            </a:r>
            <a:r>
              <a:rPr lang="zh-CN" altLang="en-US" dirty="0"/>
              <a:t>是到达</a:t>
            </a:r>
            <a:r>
              <a:rPr lang="en-US" altLang="zh-CN" i="1" dirty="0"/>
              <a:t>P</a:t>
            </a:r>
            <a:r>
              <a:rPr lang="zh-CN" altLang="en-US" dirty="0"/>
              <a:t>点背后的光强，可由任一光照明模型得到</a:t>
            </a:r>
            <a:endParaRPr lang="en-US" altLang="zh-CN" dirty="0"/>
          </a:p>
          <a:p>
            <a:pPr lvl="1"/>
            <a:r>
              <a:rPr lang="en-US" altLang="zh-CN" i="1" dirty="0"/>
              <a:t>K</a:t>
            </a:r>
            <a:r>
              <a:rPr lang="en-US" altLang="zh-CN" i="1" baseline="-25000" dirty="0"/>
              <a:t>t</a:t>
            </a:r>
            <a:r>
              <a:rPr lang="zh-CN" altLang="en-US" dirty="0"/>
              <a:t>是</a:t>
            </a:r>
            <a:r>
              <a:rPr lang="en-US" altLang="zh-CN" i="1" dirty="0"/>
              <a:t>P</a:t>
            </a:r>
            <a:r>
              <a:rPr lang="zh-CN" altLang="en-US" dirty="0"/>
              <a:t>点的透射系数</a:t>
            </a:r>
            <a:endParaRPr lang="en-US" altLang="zh-CN" dirty="0"/>
          </a:p>
          <a:p>
            <a:pPr lvl="1"/>
            <a:r>
              <a:rPr lang="en-US" altLang="zh-CN" i="1" dirty="0" err="1"/>
              <a:t>I</a:t>
            </a:r>
            <a:r>
              <a:rPr lang="en-US" altLang="zh-CN" i="1" baseline="-25000" dirty="0" err="1"/>
              <a:t>pt</a:t>
            </a:r>
            <a:r>
              <a:rPr lang="zh-CN" altLang="en-US" dirty="0"/>
              <a:t>是该点透射出的光强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00400" y="2514600"/>
          <a:ext cx="216468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241200" progId="Equation.3">
                  <p:embed/>
                </p:oleObj>
              </mc:Choice>
              <mc:Fallback>
                <p:oleObj name="Equation" r:id="rId2" imgW="647640" imgH="241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14600"/>
                        <a:ext cx="2164682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</a:t>
            </a:r>
            <a:r>
              <a:rPr lang="en-US" altLang="zh-CN" dirty="0"/>
              <a:t>+</a:t>
            </a:r>
            <a:r>
              <a:rPr lang="zh-CN" altLang="en-US" dirty="0"/>
              <a:t>透射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1676400"/>
            <a:ext cx="5891784" cy="4529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6324600"/>
            <a:ext cx="1315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Whitted</a:t>
            </a:r>
            <a:r>
              <a:rPr lang="en-US" sz="1400" b="1" dirty="0"/>
              <a:t> 1980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明暗处理（</a:t>
            </a:r>
            <a:r>
              <a:rPr lang="en-US" altLang="zh-CN" dirty="0"/>
              <a:t>shading</a:t>
            </a:r>
            <a:r>
              <a:rPr lang="zh-CN" alt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对表面上不同点应用光照公式求光强的过程，称为明暗处理</a:t>
            </a:r>
            <a:endParaRPr lang="en-US" altLang="zh-CN" dirty="0"/>
          </a:p>
          <a:p>
            <a:pPr lvl="1"/>
            <a:r>
              <a:rPr lang="en-US" altLang="zh-CN" dirty="0"/>
              <a:t>Flat shading</a:t>
            </a:r>
          </a:p>
          <a:p>
            <a:pPr lvl="2"/>
            <a:r>
              <a:rPr lang="zh-CN" altLang="en-US" dirty="0"/>
              <a:t>在一个多边形内采用恒定强度</a:t>
            </a:r>
            <a:endParaRPr lang="en-US" altLang="zh-CN" dirty="0"/>
          </a:p>
          <a:p>
            <a:pPr lvl="1"/>
            <a:r>
              <a:rPr lang="en-US" altLang="zh-CN" dirty="0" err="1"/>
              <a:t>Gouraud</a:t>
            </a:r>
            <a:r>
              <a:rPr lang="zh-CN" altLang="en-US" dirty="0"/>
              <a:t> </a:t>
            </a:r>
            <a:r>
              <a:rPr lang="en-US" altLang="zh-CN" dirty="0"/>
              <a:t>shading</a:t>
            </a:r>
          </a:p>
          <a:p>
            <a:pPr lvl="2"/>
            <a:r>
              <a:rPr lang="zh-CN" altLang="en-US" dirty="0"/>
              <a:t>计算网格顶点的光亮度值</a:t>
            </a:r>
            <a:endParaRPr lang="en-US" altLang="zh-CN" dirty="0"/>
          </a:p>
          <a:p>
            <a:pPr lvl="2"/>
            <a:r>
              <a:rPr lang="zh-CN" altLang="en-US" dirty="0"/>
              <a:t>通过双线性插值得到网格内部顶点光亮度值</a:t>
            </a:r>
            <a:endParaRPr lang="en-US" altLang="zh-CN" dirty="0"/>
          </a:p>
          <a:p>
            <a:pPr lvl="1"/>
            <a:r>
              <a:rPr lang="en-US" altLang="zh-CN" dirty="0" err="1"/>
              <a:t>Phong</a:t>
            </a:r>
            <a:r>
              <a:rPr lang="zh-CN" altLang="en-US" dirty="0"/>
              <a:t> </a:t>
            </a:r>
            <a:r>
              <a:rPr lang="en-US" altLang="zh-CN" dirty="0"/>
              <a:t>shading</a:t>
            </a:r>
          </a:p>
          <a:p>
            <a:pPr lvl="2"/>
            <a:r>
              <a:rPr lang="zh-CN" altLang="en-US" dirty="0"/>
              <a:t>计算网格顶点的法向量</a:t>
            </a:r>
            <a:endParaRPr lang="en-US" altLang="zh-CN" dirty="0"/>
          </a:p>
          <a:p>
            <a:pPr lvl="2"/>
            <a:r>
              <a:rPr lang="zh-CN" altLang="en-US" dirty="0"/>
              <a:t>通过双线性插值得到网格内部顶点的法向量</a:t>
            </a:r>
            <a:endParaRPr lang="en-US" altLang="zh-CN" dirty="0"/>
          </a:p>
          <a:p>
            <a:pPr lvl="2"/>
            <a:r>
              <a:rPr lang="zh-CN" altLang="en-US" dirty="0"/>
              <a:t>计算各点的光亮度值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三种明暗处理方法的对比</a:t>
            </a:r>
          </a:p>
        </p:txBody>
      </p:sp>
      <p:pic>
        <p:nvPicPr>
          <p:cNvPr id="25602" name="Picture 2" descr="flat.gif (10546 bytes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38400"/>
            <a:ext cx="2514600" cy="2475716"/>
          </a:xfrm>
          <a:prstGeom prst="rect">
            <a:avLst/>
          </a:prstGeom>
          <a:noFill/>
        </p:spPr>
      </p:pic>
      <p:pic>
        <p:nvPicPr>
          <p:cNvPr id="25604" name="Picture 4" descr="ground.jpg.gif (12485 bytes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396988"/>
            <a:ext cx="2571750" cy="2336938"/>
          </a:xfrm>
          <a:prstGeom prst="rect">
            <a:avLst/>
          </a:prstGeom>
          <a:noFill/>
        </p:spPr>
      </p:pic>
      <p:pic>
        <p:nvPicPr>
          <p:cNvPr id="25606" name="Picture 6" descr="phong.jpg.gif (10333 bytes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5192" y="2438400"/>
            <a:ext cx="2567808" cy="24160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全局光照明模型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0673" y="3513589"/>
            <a:ext cx="297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直接光照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756620" y="3205813"/>
            <a:ext cx="416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7844" y="3513589"/>
            <a:ext cx="1843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间接光照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957020" y="3205813"/>
            <a:ext cx="416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pic>
        <p:nvPicPr>
          <p:cNvPr id="8" name="Picture 2" descr="C:\Users\Evan\Desktop\direct vs global\dir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16" y="3997606"/>
            <a:ext cx="1925903" cy="19259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Evan\Desktop\direct vs global\indir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7" y="4017697"/>
            <a:ext cx="1925903" cy="19259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Evan\Desktop\direct vs global\tot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14" y="3977514"/>
            <a:ext cx="1966086" cy="1966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899863" y="2426230"/>
            <a:ext cx="1434938" cy="940153"/>
            <a:chOff x="3381361" y="1675798"/>
            <a:chExt cx="2285043" cy="1497131"/>
          </a:xfrm>
        </p:grpSpPr>
        <p:grpSp>
          <p:nvGrpSpPr>
            <p:cNvPr id="12" name="Group 11"/>
            <p:cNvGrpSpPr/>
            <p:nvPr/>
          </p:nvGrpSpPr>
          <p:grpSpPr>
            <a:xfrm rot="2700000">
              <a:off x="3359263" y="1697896"/>
              <a:ext cx="672845" cy="628650"/>
              <a:chOff x="2825960" y="1676400"/>
              <a:chExt cx="1060240" cy="990600"/>
            </a:xfrm>
          </p:grpSpPr>
          <p:sp>
            <p:nvSpPr>
              <p:cNvPr id="19" name="Arc 18"/>
              <p:cNvSpPr/>
              <p:nvPr/>
            </p:nvSpPr>
            <p:spPr>
              <a:xfrm>
                <a:off x="2825960" y="1676400"/>
                <a:ext cx="990600" cy="990600"/>
              </a:xfrm>
              <a:prstGeom prst="arc">
                <a:avLst>
                  <a:gd name="adj1" fmla="val 20055471"/>
                  <a:gd name="adj2" fmla="val 1500785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V="1">
                <a:off x="3352800" y="19050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352800" y="21717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5" descr="C:\Users\Evan\AppData\Local\Microsoft\Windows\Temporary Internet Files\Content.IE5\8EMIFYET\MC900205622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2305050"/>
              <a:ext cx="332404" cy="53071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/>
            <p:cNvCxnSpPr/>
            <p:nvPr/>
          </p:nvCxnSpPr>
          <p:spPr>
            <a:xfrm flipH="1" flipV="1">
              <a:off x="4990530" y="1752601"/>
              <a:ext cx="343470" cy="524978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4124583" y="3172929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3928668" y="2257566"/>
              <a:ext cx="484564" cy="915363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701881" y="1752600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413232" y="1752600"/>
              <a:ext cx="577298" cy="1420329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5198" y="2390771"/>
            <a:ext cx="1434938" cy="955746"/>
            <a:chOff x="447603" y="1675800"/>
            <a:chExt cx="2285043" cy="1521962"/>
          </a:xfrm>
        </p:grpSpPr>
        <p:grpSp>
          <p:nvGrpSpPr>
            <p:cNvPr id="23" name="Group 22"/>
            <p:cNvGrpSpPr/>
            <p:nvPr/>
          </p:nvGrpSpPr>
          <p:grpSpPr>
            <a:xfrm rot="2700000">
              <a:off x="425505" y="1697898"/>
              <a:ext cx="672845" cy="628650"/>
              <a:chOff x="2825960" y="1676400"/>
              <a:chExt cx="1060240" cy="990600"/>
            </a:xfrm>
          </p:grpSpPr>
          <p:sp>
            <p:nvSpPr>
              <p:cNvPr id="28" name="Arc 27"/>
              <p:cNvSpPr/>
              <p:nvPr/>
            </p:nvSpPr>
            <p:spPr>
              <a:xfrm>
                <a:off x="2825960" y="1676400"/>
                <a:ext cx="990600" cy="990600"/>
              </a:xfrm>
              <a:prstGeom prst="arc">
                <a:avLst>
                  <a:gd name="adj1" fmla="val 20055471"/>
                  <a:gd name="adj2" fmla="val 1500785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V="1">
                <a:off x="3352800" y="19050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352800" y="21717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Picture 5" descr="C:\Users\Evan\AppData\Local\Microsoft\Windows\Temporary Internet Files\Content.IE5\8EMIFYET\MC900205622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242" y="2305052"/>
              <a:ext cx="332404" cy="53071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1190825" y="3172931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994910" y="2257568"/>
              <a:ext cx="484564" cy="915363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1457212" y="2632564"/>
              <a:ext cx="879904" cy="565198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904661" y="2426230"/>
            <a:ext cx="1434938" cy="940153"/>
            <a:chOff x="6291749" y="1675799"/>
            <a:chExt cx="2285043" cy="1497131"/>
          </a:xfrm>
        </p:grpSpPr>
        <p:grpSp>
          <p:nvGrpSpPr>
            <p:cNvPr id="32" name="Group 31"/>
            <p:cNvGrpSpPr/>
            <p:nvPr/>
          </p:nvGrpSpPr>
          <p:grpSpPr>
            <a:xfrm rot="2700000">
              <a:off x="6269651" y="1697897"/>
              <a:ext cx="672845" cy="628650"/>
              <a:chOff x="2825960" y="1676400"/>
              <a:chExt cx="1060240" cy="990600"/>
            </a:xfrm>
          </p:grpSpPr>
          <p:sp>
            <p:nvSpPr>
              <p:cNvPr id="40" name="Arc 39"/>
              <p:cNvSpPr/>
              <p:nvPr/>
            </p:nvSpPr>
            <p:spPr>
              <a:xfrm>
                <a:off x="2825960" y="1676400"/>
                <a:ext cx="990600" cy="990600"/>
              </a:xfrm>
              <a:prstGeom prst="arc">
                <a:avLst>
                  <a:gd name="adj1" fmla="val 20055471"/>
                  <a:gd name="adj2" fmla="val 1500785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 flipV="1">
                <a:off x="3352800" y="19050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352800" y="21717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5" descr="C:\Users\Evan\AppData\Local\Microsoft\Windows\Temporary Internet Files\Content.IE5\8EMIFYET\MC900205622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4388" y="2305051"/>
              <a:ext cx="332404" cy="53071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Straight Arrow Connector 33"/>
            <p:cNvCxnSpPr/>
            <p:nvPr/>
          </p:nvCxnSpPr>
          <p:spPr>
            <a:xfrm flipH="1" flipV="1">
              <a:off x="7900918" y="1752602"/>
              <a:ext cx="343470" cy="524978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7034971" y="3172930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6839056" y="2257567"/>
              <a:ext cx="484564" cy="915363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7612269" y="1752601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7323620" y="1752601"/>
              <a:ext cx="577298" cy="1420329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7309663" y="2602463"/>
              <a:ext cx="879904" cy="565198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7015427" y="3505200"/>
            <a:ext cx="258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全局光照</a:t>
            </a:r>
            <a:endParaRPr 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全局光照明模型</a:t>
            </a:r>
          </a:p>
        </p:txBody>
      </p:sp>
      <p:pic>
        <p:nvPicPr>
          <p:cNvPr id="4" name="Picture 2" descr="C:\Users\Evan\Desktop\direct vs global\Eggs_Dir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3121152" cy="23546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Evan\Desktop\direct vs global\Eggs_Glob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81640"/>
            <a:ext cx="3124200" cy="23569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Evan\Desktop\direct vs global\Eggs_Sce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3352800" cy="25294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光线跟踪中的四种射线</a:t>
            </a:r>
            <a:endParaRPr lang="en-US" altLang="zh-CN" dirty="0"/>
          </a:p>
          <a:p>
            <a:pPr lvl="1"/>
            <a:r>
              <a:rPr lang="zh-CN" altLang="en-US" dirty="0"/>
              <a:t>视线：由视点与象素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zh-CN" altLang="en-US" i="1" dirty="0"/>
              <a:t>，</a:t>
            </a:r>
            <a:r>
              <a:rPr lang="en-US" altLang="zh-CN" i="1" dirty="0"/>
              <a:t>y</a:t>
            </a:r>
            <a:r>
              <a:rPr lang="en-US" altLang="zh-CN" dirty="0"/>
              <a:t>)</a:t>
            </a:r>
            <a:r>
              <a:rPr lang="zh-CN" altLang="en-US" dirty="0"/>
              <a:t>发出的射线</a:t>
            </a:r>
            <a:endParaRPr lang="en-US" altLang="zh-CN" dirty="0"/>
          </a:p>
          <a:p>
            <a:pPr lvl="1"/>
            <a:r>
              <a:rPr lang="zh-CN" altLang="en-US" dirty="0"/>
              <a:t>阴影测试线：物体表面上点与光源的连线</a:t>
            </a:r>
            <a:endParaRPr lang="en-US" altLang="zh-CN" dirty="0"/>
          </a:p>
          <a:p>
            <a:pPr lvl="1"/>
            <a:r>
              <a:rPr lang="zh-CN" altLang="en-US" dirty="0"/>
              <a:t>反射光线</a:t>
            </a:r>
            <a:endParaRPr lang="en-US" altLang="zh-CN" dirty="0"/>
          </a:p>
          <a:p>
            <a:pPr lvl="1"/>
            <a:r>
              <a:rPr lang="zh-CN" altLang="en-US" dirty="0"/>
              <a:t>折射光线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真实感绘制的要素（讨论）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2873384" cy="2152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1984" y="1447801"/>
            <a:ext cx="2897817" cy="217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5479" y="1447801"/>
            <a:ext cx="2897521" cy="217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AutoShape 6" descr="“Cornell Box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2" name="AutoShape 8" descr="“Cornell Box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4" name="Picture 10" descr="http://graphics.ucsd.edu/~henrik/images/imgs/cornellbo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657600"/>
            <a:ext cx="3251200" cy="2438400"/>
          </a:xfrm>
          <a:prstGeom prst="rect">
            <a:avLst/>
          </a:prstGeom>
          <a:noFill/>
        </p:spPr>
      </p:pic>
      <p:pic>
        <p:nvPicPr>
          <p:cNvPr id="1036" name="Picture 12" descr="http://www.ag-systems.net/images/cornell_gloss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3657600"/>
            <a:ext cx="2438400" cy="2438400"/>
          </a:xfrm>
          <a:prstGeom prst="rect">
            <a:avLst/>
          </a:prstGeom>
          <a:noFill/>
        </p:spPr>
      </p:pic>
      <p:pic>
        <p:nvPicPr>
          <p:cNvPr id="1038" name="Picture 14" descr="http://www.shawnlipowski.com/forumFiles/cornellIndigo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3657600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光强的计算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视线</a:t>
            </a:r>
            <a:r>
              <a:rPr lang="en-US" altLang="zh-CN" i="1" dirty="0"/>
              <a:t>V</a:t>
            </a:r>
            <a:r>
              <a:rPr lang="zh-CN" altLang="en-US" dirty="0"/>
              <a:t>与物体表面交于点</a:t>
            </a:r>
            <a:r>
              <a:rPr lang="en-US" altLang="zh-CN" i="1" dirty="0"/>
              <a:t>P</a:t>
            </a:r>
            <a:r>
              <a:rPr lang="zh-CN" altLang="en-US" dirty="0"/>
              <a:t>时，视线</a:t>
            </a:r>
            <a:r>
              <a:rPr lang="en-US" altLang="zh-CN" i="1" dirty="0"/>
              <a:t>V</a:t>
            </a:r>
            <a:r>
              <a:rPr lang="zh-CN" altLang="en-US" dirty="0"/>
              <a:t>上在</a:t>
            </a:r>
            <a:r>
              <a:rPr lang="en-US" altLang="zh-CN" i="1" dirty="0"/>
              <a:t>P</a:t>
            </a:r>
            <a:r>
              <a:rPr lang="zh-CN" altLang="en-US" dirty="0"/>
              <a:t>点处的总的光强由三部分组成：</a:t>
            </a:r>
            <a:endParaRPr lang="en-US" altLang="zh-CN" dirty="0"/>
          </a:p>
          <a:p>
            <a:pPr lvl="1"/>
            <a:r>
              <a:rPr lang="zh-CN" altLang="en-US" dirty="0"/>
              <a:t>由光源产生的直接的光线照射光强，是交点处的局部光强，可以</a:t>
            </a:r>
            <a:r>
              <a:rPr lang="en-US" altLang="zh-CN" dirty="0" err="1"/>
              <a:t>Phong</a:t>
            </a:r>
            <a:r>
              <a:rPr lang="zh-CN" altLang="en-US" dirty="0"/>
              <a:t>照明模型</a:t>
            </a:r>
            <a:r>
              <a:rPr lang="en-US" altLang="zh-CN" dirty="0"/>
              <a:t>+</a:t>
            </a:r>
            <a:r>
              <a:rPr lang="zh-CN" altLang="en-US" dirty="0"/>
              <a:t>透射光模型得到</a:t>
            </a:r>
            <a:endParaRPr lang="en-US" altLang="zh-CN" dirty="0"/>
          </a:p>
          <a:p>
            <a:pPr lvl="1"/>
            <a:r>
              <a:rPr lang="zh-CN" altLang="en-US" dirty="0"/>
              <a:t>反射方向上由其它物体引起的间接光照光强，由</a:t>
            </a:r>
            <a:r>
              <a:rPr lang="en-US" altLang="zh-CN" i="1" dirty="0" err="1"/>
              <a:t>I</a:t>
            </a:r>
            <a:r>
              <a:rPr lang="en-US" altLang="zh-CN" i="1" baseline="-25000" dirty="0" err="1"/>
              <a:t>s</a:t>
            </a:r>
            <a:r>
              <a:rPr lang="en-US" altLang="zh-CN" i="1" dirty="0" err="1"/>
              <a:t>K</a:t>
            </a:r>
            <a:r>
              <a:rPr lang="en-US" altLang="zh-CN" i="1" baseline="-25000" dirty="0" err="1"/>
              <a:t>s</a:t>
            </a:r>
            <a:r>
              <a:rPr lang="en-US" altLang="zh-CN" i="1" dirty="0"/>
              <a:t>'</a:t>
            </a:r>
            <a:r>
              <a:rPr lang="zh-CN" altLang="en-US" i="1" dirty="0"/>
              <a:t> </a:t>
            </a:r>
            <a:r>
              <a:rPr lang="zh-CN" altLang="en-US" dirty="0"/>
              <a:t>计算，</a:t>
            </a:r>
            <a:r>
              <a:rPr lang="en-US" altLang="zh-CN" dirty="0"/>
              <a:t>I</a:t>
            </a:r>
            <a:r>
              <a:rPr lang="en-US" altLang="zh-CN" baseline="-25000" dirty="0"/>
              <a:t>s</a:t>
            </a:r>
            <a:r>
              <a:rPr lang="zh-CN" altLang="en-US" dirty="0"/>
              <a:t>通过对反射光线的递归跟踪得到</a:t>
            </a:r>
            <a:endParaRPr lang="en-US" altLang="zh-CN" dirty="0"/>
          </a:p>
          <a:p>
            <a:pPr lvl="1"/>
            <a:r>
              <a:rPr lang="zh-CN" altLang="en-US" dirty="0"/>
              <a:t>折射方向上由其它物体引起的间接光照光强，由</a:t>
            </a:r>
            <a:r>
              <a:rPr lang="en-US" altLang="zh-CN" i="1" dirty="0" err="1"/>
              <a:t>I</a:t>
            </a:r>
            <a:r>
              <a:rPr lang="en-US" altLang="zh-CN" i="1" baseline="-25000" dirty="0" err="1"/>
              <a:t>t</a:t>
            </a:r>
            <a:r>
              <a:rPr lang="en-US" altLang="zh-CN" i="1" dirty="0" err="1"/>
              <a:t>K</a:t>
            </a:r>
            <a:r>
              <a:rPr lang="en-US" altLang="zh-CN" i="1" baseline="-25000" dirty="0" err="1"/>
              <a:t>t</a:t>
            </a:r>
            <a:r>
              <a:rPr lang="en-US" altLang="zh-CN" i="1" dirty="0"/>
              <a:t>' </a:t>
            </a:r>
            <a:r>
              <a:rPr lang="zh-CN" altLang="en-US" dirty="0"/>
              <a:t>计算，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t</a:t>
            </a:r>
            <a:r>
              <a:rPr lang="zh-CN" altLang="en-US" dirty="0"/>
              <a:t>通过对折射光线的递归跟踪得到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光线跟踪的过程</a:t>
            </a:r>
          </a:p>
        </p:txBody>
      </p:sp>
      <p:pic>
        <p:nvPicPr>
          <p:cNvPr id="28674" name="Picture 2" descr="http://cs.fjzs.edu.cn/ketang/VCLASS/NCOURSE/txx/Chapter4/46img/CG_Gif_4_029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476" y="1752600"/>
            <a:ext cx="6413324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光线跟踪的终止条件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该光线未碰到任何物体</a:t>
            </a:r>
          </a:p>
          <a:p>
            <a:r>
              <a:rPr lang="zh-CN" altLang="en-US" dirty="0"/>
              <a:t>该光线碰到了背景</a:t>
            </a:r>
          </a:p>
          <a:p>
            <a:r>
              <a:rPr lang="zh-CN" altLang="en-US" dirty="0"/>
              <a:t>光线在经过许多次反射和折射以后，就会产生衰减，光线对于视点的光强贡献很小（小于某个设定值）。</a:t>
            </a:r>
          </a:p>
          <a:p>
            <a:r>
              <a:rPr lang="zh-CN" altLang="en-US" dirty="0"/>
              <a:t>光线反射或折射次数即跟踪深度大于一定值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光线跟踪伪代码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77290"/>
            <a:ext cx="8001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RayTracing</a:t>
            </a:r>
            <a:r>
              <a:rPr lang="en-US" dirty="0"/>
              <a:t>(start, direction, weight, color)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     if ( weight &lt; </a:t>
            </a:r>
            <a:r>
              <a:rPr lang="en-US" dirty="0" err="1"/>
              <a:t>MinWeight</a:t>
            </a:r>
            <a:r>
              <a:rPr lang="en-US" dirty="0"/>
              <a:t> )</a:t>
            </a:r>
            <a:br>
              <a:rPr lang="en-US" dirty="0"/>
            </a:br>
            <a:r>
              <a:rPr lang="en-US" dirty="0"/>
              <a:t>          color = black;</a:t>
            </a:r>
            <a:br>
              <a:rPr lang="en-US" dirty="0"/>
            </a:br>
            <a:r>
              <a:rPr lang="en-US" dirty="0"/>
              <a:t>     else</a:t>
            </a:r>
            <a:br>
              <a:rPr lang="en-US" dirty="0"/>
            </a:br>
            <a:r>
              <a:rPr lang="en-US" dirty="0"/>
              <a:t>     {</a:t>
            </a:r>
            <a:br>
              <a:rPr lang="en-US" dirty="0"/>
            </a:br>
            <a:r>
              <a:rPr lang="en-US" dirty="0"/>
              <a:t>          </a:t>
            </a:r>
            <a:r>
              <a:rPr lang="zh-CN" altLang="en-US" dirty="0"/>
              <a:t>计算光线与所有物体的交点中离</a:t>
            </a:r>
            <a:r>
              <a:rPr lang="en-US" dirty="0"/>
              <a:t>start</a:t>
            </a:r>
            <a:r>
              <a:rPr lang="zh-CN" altLang="en-US" dirty="0"/>
              <a:t>最近的点；</a:t>
            </a:r>
            <a:br>
              <a:rPr lang="zh-CN" altLang="en-US" dirty="0"/>
            </a:br>
            <a:r>
              <a:rPr lang="zh-CN" altLang="en-US" dirty="0"/>
              <a:t>          </a:t>
            </a:r>
            <a:r>
              <a:rPr lang="en-US" dirty="0"/>
              <a:t>if ( </a:t>
            </a:r>
            <a:r>
              <a:rPr lang="zh-CN" altLang="en-US" dirty="0"/>
              <a:t>没有交点 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              </a:t>
            </a:r>
            <a:r>
              <a:rPr lang="en-US" dirty="0"/>
              <a:t>color = black;</a:t>
            </a:r>
            <a:br>
              <a:rPr lang="en-US" dirty="0"/>
            </a:br>
            <a:r>
              <a:rPr lang="en-US" dirty="0"/>
              <a:t>          else</a:t>
            </a:r>
            <a:br>
              <a:rPr lang="en-US" dirty="0"/>
            </a:br>
            <a:r>
              <a:rPr lang="en-US" dirty="0"/>
              <a:t>         {</a:t>
            </a:r>
          </a:p>
          <a:p>
            <a:r>
              <a:rPr lang="en-US" dirty="0"/>
              <a:t>              </a:t>
            </a:r>
            <a:r>
              <a:rPr lang="en-US" dirty="0" err="1"/>
              <a:t>Ilocal</a:t>
            </a:r>
            <a:r>
              <a:rPr lang="en-US" dirty="0"/>
              <a:t> = </a:t>
            </a:r>
            <a:r>
              <a:rPr lang="zh-CN" altLang="en-US" dirty="0"/>
              <a:t>在交点处用局部光照模型计算出的光强；</a:t>
            </a:r>
          </a:p>
          <a:p>
            <a:r>
              <a:rPr lang="zh-CN" altLang="en-US" dirty="0"/>
              <a:t>              计算反射方向 </a:t>
            </a:r>
            <a:r>
              <a:rPr lang="en-US" dirty="0"/>
              <a:t>R；</a:t>
            </a:r>
          </a:p>
          <a:p>
            <a:r>
              <a:rPr lang="en-US" dirty="0"/>
              <a:t>              </a:t>
            </a:r>
            <a:r>
              <a:rPr lang="en-US" dirty="0" err="1"/>
              <a:t>RayTracing</a:t>
            </a:r>
            <a:r>
              <a:rPr lang="en-US" dirty="0"/>
              <a:t>(</a:t>
            </a:r>
            <a:r>
              <a:rPr lang="zh-CN" altLang="en-US" dirty="0"/>
              <a:t>最近的交点</a:t>
            </a:r>
            <a:r>
              <a:rPr lang="en-US" altLang="zh-CN" dirty="0"/>
              <a:t>, </a:t>
            </a:r>
            <a:r>
              <a:rPr lang="en-US" dirty="0"/>
              <a:t>R, weight*</a:t>
            </a:r>
            <a:r>
              <a:rPr lang="en-US" dirty="0" err="1"/>
              <a:t>Wr</a:t>
            </a:r>
            <a:r>
              <a:rPr lang="en-US" dirty="0"/>
              <a:t>, </a:t>
            </a:r>
            <a:r>
              <a:rPr lang="en-US" dirty="0" err="1"/>
              <a:t>Ir</a:t>
            </a:r>
            <a:r>
              <a:rPr lang="en-US" dirty="0"/>
              <a:t>);</a:t>
            </a:r>
          </a:p>
          <a:p>
            <a:r>
              <a:rPr lang="en-US" dirty="0"/>
              <a:t>              </a:t>
            </a:r>
            <a:r>
              <a:rPr lang="zh-CN" altLang="en-US" dirty="0"/>
              <a:t>计算折射方向 </a:t>
            </a:r>
            <a:r>
              <a:rPr lang="en-US" dirty="0"/>
              <a:t>T；</a:t>
            </a:r>
          </a:p>
          <a:p>
            <a:r>
              <a:rPr lang="en-US" dirty="0"/>
              <a:t>              </a:t>
            </a:r>
            <a:r>
              <a:rPr lang="en-US" dirty="0" err="1"/>
              <a:t>RayTracing</a:t>
            </a:r>
            <a:r>
              <a:rPr lang="en-US" dirty="0"/>
              <a:t>(</a:t>
            </a:r>
            <a:r>
              <a:rPr lang="zh-CN" altLang="en-US" dirty="0"/>
              <a:t>最近的交点</a:t>
            </a:r>
            <a:r>
              <a:rPr lang="en-US" altLang="zh-CN" dirty="0"/>
              <a:t>, </a:t>
            </a:r>
            <a:r>
              <a:rPr lang="en-US" dirty="0"/>
              <a:t>T, weight*Wt, It);</a:t>
            </a:r>
          </a:p>
          <a:p>
            <a:r>
              <a:rPr lang="en-US" dirty="0"/>
              <a:t>              color = </a:t>
            </a:r>
            <a:r>
              <a:rPr lang="en-US" dirty="0" err="1"/>
              <a:t>Ilocal</a:t>
            </a:r>
            <a:r>
              <a:rPr lang="en-US" dirty="0"/>
              <a:t> + </a:t>
            </a:r>
            <a:r>
              <a:rPr lang="en-US" dirty="0" err="1"/>
              <a:t>KsIr</a:t>
            </a:r>
            <a:r>
              <a:rPr lang="en-US" dirty="0"/>
              <a:t>+ </a:t>
            </a:r>
            <a:r>
              <a:rPr lang="en-US" dirty="0" err="1"/>
              <a:t>KtIt</a:t>
            </a:r>
            <a:r>
              <a:rPr lang="en-US" dirty="0"/>
              <a:t>;</a:t>
            </a:r>
          </a:p>
          <a:p>
            <a:r>
              <a:rPr lang="en-US" dirty="0"/>
              <a:t>          }</a:t>
            </a:r>
            <a:br>
              <a:rPr lang="en-US" dirty="0"/>
            </a:br>
            <a:r>
              <a:rPr lang="en-US" dirty="0"/>
              <a:t>     }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光线跟踪加速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90%</a:t>
            </a:r>
            <a:r>
              <a:rPr lang="zh-CN" altLang="en-US" dirty="0"/>
              <a:t>的计算用于相交测试</a:t>
            </a:r>
            <a:endParaRPr lang="en-US" altLang="zh-CN" dirty="0"/>
          </a:p>
          <a:p>
            <a:r>
              <a:rPr lang="zh-CN" altLang="en-US" dirty="0"/>
              <a:t>加速相交测试和相交计算？</a:t>
            </a:r>
            <a:endParaRPr lang="en-US" altLang="zh-CN" dirty="0"/>
          </a:p>
          <a:p>
            <a:pPr lvl="1"/>
            <a:r>
              <a:rPr lang="zh-CN" altLang="en-US" dirty="0"/>
              <a:t>加速数据结构</a:t>
            </a:r>
            <a:endParaRPr lang="en-US" altLang="zh-CN" dirty="0"/>
          </a:p>
          <a:p>
            <a:r>
              <a:rPr lang="zh-CN" altLang="en-US" dirty="0"/>
              <a:t>并行？</a:t>
            </a:r>
            <a:endParaRPr lang="en-US" altLang="zh-CN" dirty="0"/>
          </a:p>
          <a:p>
            <a:pPr lvl="1"/>
            <a:r>
              <a:rPr lang="zh-CN" altLang="en-US" dirty="0"/>
              <a:t>似乎可以并行，每个像素点的光线是独立的</a:t>
            </a:r>
            <a:endParaRPr lang="en-US" altLang="zh-CN" dirty="0"/>
          </a:p>
          <a:p>
            <a:pPr lvl="1"/>
            <a:r>
              <a:rPr lang="zh-CN" altLang="en-US" dirty="0"/>
              <a:t>困难</a:t>
            </a:r>
            <a:endParaRPr lang="en-US" altLang="zh-CN" dirty="0"/>
          </a:p>
          <a:p>
            <a:pPr lvl="2"/>
            <a:r>
              <a:rPr lang="zh-CN" altLang="en-US" dirty="0"/>
              <a:t>复杂的场景数据</a:t>
            </a:r>
            <a:endParaRPr lang="en-US" altLang="zh-CN" dirty="0"/>
          </a:p>
          <a:p>
            <a:pPr lvl="2"/>
            <a:r>
              <a:rPr lang="zh-CN" altLang="en-US" dirty="0"/>
              <a:t>复杂的递归跟踪</a:t>
            </a:r>
            <a:endParaRPr lang="en-US" altLang="zh-CN" dirty="0"/>
          </a:p>
          <a:p>
            <a:pPr lvl="2"/>
            <a:r>
              <a:rPr lang="zh-CN" altLang="en-US" dirty="0"/>
              <a:t>大量的浮点数计算</a:t>
            </a:r>
            <a:endParaRPr lang="en-US" altLang="zh-CN" dirty="0"/>
          </a:p>
          <a:p>
            <a:pPr lvl="1"/>
            <a:r>
              <a:rPr lang="zh-CN" altLang="en-US" dirty="0"/>
              <a:t>可在拥有多</a:t>
            </a:r>
            <a:r>
              <a:rPr lang="en-US" altLang="zh-CN" dirty="0"/>
              <a:t>CPU</a:t>
            </a:r>
            <a:r>
              <a:rPr lang="zh-CN" altLang="en-US" dirty="0"/>
              <a:t>的集群上并行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实时光线跟踪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上的光线跟踪</a:t>
            </a:r>
            <a:endParaRPr lang="en-US" altLang="zh-CN" dirty="0"/>
          </a:p>
          <a:p>
            <a:pPr lvl="1"/>
            <a:r>
              <a:rPr lang="en-US" altLang="zh-TW" sz="2400" dirty="0" err="1"/>
              <a:t>Nvidia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Kepler</a:t>
            </a:r>
            <a:r>
              <a:rPr lang="en-US" altLang="zh-TW" sz="2400" dirty="0"/>
              <a:t> architecture capable of real time ray tracing</a:t>
            </a:r>
          </a:p>
          <a:p>
            <a:pPr lvl="2"/>
            <a:r>
              <a:rPr lang="en-US" altLang="zh-TW" dirty="0"/>
              <a:t>Demo at GTC 2012: </a:t>
            </a:r>
            <a:r>
              <a:rPr lang="en-US" dirty="0">
                <a:hlinkClick r:id="rId2"/>
              </a:rPr>
              <a:t>http://youtu.be/h5mRRElXy-w?t=2m5s</a:t>
            </a:r>
            <a:endParaRPr lang="en-US" dirty="0"/>
          </a:p>
          <a:p>
            <a:pPr lvl="1"/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3505200"/>
            <a:ext cx="4741333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实现的光线跟踪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nVidia</a:t>
            </a:r>
            <a:r>
              <a:rPr lang="en-US" dirty="0"/>
              <a:t> </a:t>
            </a:r>
            <a:r>
              <a:rPr lang="en-US" dirty="0" err="1"/>
              <a:t>Optix</a:t>
            </a:r>
            <a:r>
              <a:rPr lang="en-US" dirty="0"/>
              <a:t> framework built on top of CUDA</a:t>
            </a:r>
          </a:p>
          <a:p>
            <a:pPr lvl="1"/>
            <a:r>
              <a:rPr lang="en-US" dirty="0"/>
              <a:t>CUDA is a parallel computing platform for </a:t>
            </a:r>
            <a:r>
              <a:rPr lang="en-US" dirty="0" err="1"/>
              <a:t>nVidia</a:t>
            </a:r>
            <a:r>
              <a:rPr lang="en-US" dirty="0"/>
              <a:t> GPUs</a:t>
            </a:r>
          </a:p>
          <a:p>
            <a:pPr lvl="1"/>
            <a:r>
              <a:rPr lang="en-US" dirty="0"/>
              <a:t>Allows C/C++ and Fortran code to be compiled and run on </a:t>
            </a:r>
            <a:r>
              <a:rPr lang="en-US" dirty="0" err="1"/>
              <a:t>nVidia</a:t>
            </a:r>
            <a:r>
              <a:rPr lang="en-US" dirty="0"/>
              <a:t> GPUs</a:t>
            </a:r>
          </a:p>
          <a:p>
            <a:pPr lvl="1"/>
            <a:r>
              <a:rPr lang="en-US" dirty="0" err="1"/>
              <a:t>Optix</a:t>
            </a:r>
            <a:r>
              <a:rPr lang="en-US" dirty="0"/>
              <a:t> is a programmable ray tracing framework</a:t>
            </a:r>
            <a:br>
              <a:rPr lang="en-US" dirty="0"/>
            </a:br>
            <a:r>
              <a:rPr lang="en-US" dirty="0"/>
              <a:t>that allows developers to quickly build ray tracing</a:t>
            </a:r>
            <a:br>
              <a:rPr lang="en-US" dirty="0"/>
            </a:br>
            <a:r>
              <a:rPr lang="en-US" dirty="0"/>
              <a:t>applications</a:t>
            </a:r>
          </a:p>
          <a:p>
            <a:r>
              <a:rPr lang="en-US" dirty="0"/>
              <a:t>You can run the demos and download the SDKs yourself</a:t>
            </a:r>
          </a:p>
          <a:p>
            <a:pPr lvl="1"/>
            <a:r>
              <a:rPr lang="en-US" dirty="0">
                <a:hlinkClick r:id="rId2"/>
              </a:rPr>
              <a:t>http://developer.nvidia.com/optix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http://developer.nvidia.com/cuda</a:t>
            </a:r>
            <a:endParaRPr lang="en-US" dirty="0"/>
          </a:p>
          <a:p>
            <a:endParaRPr lang="zh-CN" altLang="en-US" dirty="0"/>
          </a:p>
        </p:txBody>
      </p:sp>
      <p:pic>
        <p:nvPicPr>
          <p:cNvPr id="6" name="Picture 2" descr="OptiX-Veyron-NVGreen05_sm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296091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vidiaglasses-optix ray tracing engine 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62350"/>
            <a:ext cx="29337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实现的光线跟踪</a:t>
            </a:r>
          </a:p>
        </p:txBody>
      </p:sp>
      <p:sp>
        <p:nvSpPr>
          <p:cNvPr id="4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GLSL </a:t>
            </a:r>
            <a:r>
              <a:rPr lang="en-US" dirty="0" err="1"/>
              <a:t>shaders</a:t>
            </a:r>
            <a:r>
              <a:rPr lang="en-US" dirty="0"/>
              <a:t> (like the ones you’ve been writing in lab) can be used to implement a ray tracer</a:t>
            </a:r>
          </a:p>
          <a:p>
            <a:r>
              <a:rPr lang="en-US" dirty="0" err="1"/>
              <a:t>OpenCL</a:t>
            </a:r>
            <a:r>
              <a:rPr lang="en-US" dirty="0"/>
              <a:t> is similar to CUDA and can be used to run general purpose programs on a GPU, including a ray tracer</a:t>
            </a:r>
          </a:p>
          <a:p>
            <a:pPr lvl="1"/>
            <a:r>
              <a:rPr lang="en-US" dirty="0">
                <a:hlinkClick r:id="rId2"/>
              </a:rPr>
              <a:t>http://www.khronos.org/opencl/</a:t>
            </a:r>
            <a:endParaRPr lang="en-US" dirty="0"/>
          </a:p>
          <a:p>
            <a:r>
              <a:rPr lang="en-US" dirty="0" err="1"/>
              <a:t>Weta</a:t>
            </a:r>
            <a:r>
              <a:rPr lang="en-US" dirty="0"/>
              <a:t> Digital (Avatar, LOTR, X-Men) moving to GPU clusters for better efficiency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86" y="3688246"/>
            <a:ext cx="3320415" cy="207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cg.alexandra.dk/wp-content/uploads/2010/11/Motorcycle_red_lo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75992"/>
            <a:ext cx="3371901" cy="202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新細明體" pitchFamily="18" charset="-120"/>
              </a:rPr>
              <a:t>POV-Ray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600" dirty="0">
                <a:solidFill>
                  <a:srgbClr val="0070C0"/>
                </a:solidFill>
                <a:ea typeface="新細明體" pitchFamily="18" charset="-120"/>
              </a:rPr>
              <a:t>Free Advanced </a:t>
            </a:r>
            <a:r>
              <a:rPr lang="en-US" altLang="zh-TW" sz="3600" dirty="0" err="1">
                <a:solidFill>
                  <a:srgbClr val="0070C0"/>
                </a:solidFill>
                <a:ea typeface="新細明體" pitchFamily="18" charset="-120"/>
              </a:rPr>
              <a:t>Raytracer</a:t>
            </a:r>
            <a:endParaRPr lang="en-US" altLang="zh-TW" sz="3600" dirty="0">
              <a:solidFill>
                <a:srgbClr val="0070C0"/>
              </a:solidFill>
              <a:ea typeface="新細明體" pitchFamily="18" charset="-120"/>
            </a:endParaRPr>
          </a:p>
          <a:p>
            <a:pPr>
              <a:lnSpc>
                <a:spcPct val="90000"/>
              </a:lnSpc>
              <a:tabLst>
                <a:tab pos="2974975" algn="l"/>
              </a:tabLst>
            </a:pPr>
            <a:r>
              <a:rPr lang="en-US" altLang="zh-TW" dirty="0">
                <a:ea typeface="新細明體" pitchFamily="18" charset="-120"/>
              </a:rPr>
              <a:t>Full-featured </a:t>
            </a:r>
            <a:r>
              <a:rPr lang="en-US" altLang="zh-TW" dirty="0" err="1">
                <a:ea typeface="新細明體" pitchFamily="18" charset="-120"/>
              </a:rPr>
              <a:t>raytracer</a:t>
            </a:r>
            <a:r>
              <a:rPr lang="en-US" altLang="zh-TW" dirty="0">
                <a:ea typeface="新細明體" pitchFamily="18" charset="-120"/>
              </a:rPr>
              <a:t> available online: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  <a:hlinkClick r:id="rId2"/>
              </a:rPr>
              <a:t>povray.org</a:t>
            </a:r>
            <a:endParaRPr lang="en-US" altLang="zh-TW" dirty="0"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Obligatory pretty pictures (see </a:t>
            </a:r>
            <a:r>
              <a:rPr lang="en-US" dirty="0">
                <a:hlinkClick r:id="rId3"/>
              </a:rPr>
              <a:t>hof.povray.org</a:t>
            </a:r>
            <a:r>
              <a:rPr lang="en-US" altLang="zh-TW" dirty="0">
                <a:ea typeface="新細明體" pitchFamily="18" charset="-120"/>
              </a:rPr>
              <a:t>):</a:t>
            </a:r>
          </a:p>
          <a:p>
            <a:endParaRPr lang="zh-CN" altLang="en-US" dirty="0"/>
          </a:p>
        </p:txBody>
      </p:sp>
      <p:pic>
        <p:nvPicPr>
          <p:cNvPr id="4" name="Picture 2" descr="http://hof.povray.org/images/fallfur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22" y="3974194"/>
            <a:ext cx="3668343" cy="194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hof.povray.org/images/bigthumb/amant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4" y="3962400"/>
            <a:ext cx="1470451" cy="196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hof.povray.org/images/bigthumb/lizard_Bi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13" y="3968789"/>
            <a:ext cx="1465659" cy="19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hof.povray.org/images/bigthumb/Frgotbi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5" y="3962400"/>
            <a:ext cx="1470451" cy="196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光线与场景对象求交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给定一条射线</a:t>
            </a:r>
            <a:r>
              <a:rPr lang="en-US" altLang="zh-CN" i="1" dirty="0"/>
              <a:t>R(t)=</a:t>
            </a:r>
            <a:r>
              <a:rPr lang="en-US" altLang="zh-CN" i="1" dirty="0" err="1"/>
              <a:t>A+tD</a:t>
            </a:r>
            <a:r>
              <a:rPr lang="en-US" altLang="zh-CN" i="1" dirty="0"/>
              <a:t> </a:t>
            </a:r>
            <a:r>
              <a:rPr lang="zh-CN" altLang="en-US" dirty="0"/>
              <a:t>，求其与场景对象的第一个交点，并且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min</a:t>
            </a:r>
            <a:r>
              <a:rPr lang="en-US" altLang="zh-CN" dirty="0"/>
              <a:t> </a:t>
            </a:r>
            <a:r>
              <a:rPr lang="en-US" altLang="zh-CN" i="1" dirty="0"/>
              <a:t>≤  t ≤  </a:t>
            </a:r>
            <a:r>
              <a:rPr lang="en-US" altLang="zh-CN" i="1" dirty="0" err="1"/>
              <a:t>t</a:t>
            </a:r>
            <a:r>
              <a:rPr lang="en-US" altLang="zh-CN" i="1" baseline="-25000" dirty="0" err="1"/>
              <a:t>max</a:t>
            </a:r>
            <a:endParaRPr lang="zh-CN" altLang="en-US" baseline="-25000" dirty="0"/>
          </a:p>
          <a:p>
            <a:r>
              <a:rPr lang="zh-CN" altLang="en-US" dirty="0"/>
              <a:t>场景对象可以是</a:t>
            </a:r>
            <a:endParaRPr lang="en-US" altLang="zh-CN" dirty="0"/>
          </a:p>
          <a:p>
            <a:pPr lvl="1"/>
            <a:r>
              <a:rPr lang="zh-CN" altLang="en-US" dirty="0"/>
              <a:t>多边形网格</a:t>
            </a:r>
            <a:endParaRPr lang="en-US" altLang="zh-CN" dirty="0"/>
          </a:p>
          <a:p>
            <a:pPr lvl="1"/>
            <a:r>
              <a:rPr lang="zh-CN" altLang="en-US" dirty="0"/>
              <a:t>隐式曲面</a:t>
            </a:r>
            <a:endParaRPr lang="en-US" altLang="zh-CN" dirty="0"/>
          </a:p>
          <a:p>
            <a:pPr lvl="1"/>
            <a:r>
              <a:rPr lang="zh-CN" altLang="en-US" dirty="0"/>
              <a:t>参数曲面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r>
              <a:rPr lang="zh-CN" altLang="en-US" dirty="0"/>
              <a:t>不一定要像</a:t>
            </a:r>
            <a:r>
              <a:rPr lang="en-US" altLang="zh-CN" dirty="0"/>
              <a:t>OpenGL</a:t>
            </a:r>
            <a:r>
              <a:rPr lang="zh-CN" altLang="en-US" dirty="0"/>
              <a:t>中那样细分为三角面片</a:t>
            </a:r>
            <a:endParaRPr lang="en-US" altLang="zh-CN" dirty="0"/>
          </a:p>
          <a:p>
            <a:r>
              <a:rPr lang="zh-CN" altLang="en-US" dirty="0"/>
              <a:t>需要为各种表示方法写相应的求交代码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真实感绘制的要素（讨论）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5761037"/>
            <a:ext cx="5257800" cy="79216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Rendered with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nVidia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iray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76350"/>
            <a:ext cx="7543800" cy="424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射线与球面求交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射线的方程：</a:t>
            </a:r>
            <a:endParaRPr lang="en-US" altLang="zh-CN" dirty="0"/>
          </a:p>
          <a:p>
            <a:r>
              <a:rPr lang="zh-CN" altLang="en-US" dirty="0"/>
              <a:t>球面的隐式方程：</a:t>
            </a:r>
            <a:endParaRPr lang="en-US" altLang="zh-CN" dirty="0"/>
          </a:p>
          <a:p>
            <a:r>
              <a:rPr lang="zh-CN" altLang="en-US" dirty="0"/>
              <a:t>联立两式：</a:t>
            </a:r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的二次方程：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判别式：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76600" y="1676400"/>
          <a:ext cx="20208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680" imgH="203040" progId="Equation.3">
                  <p:embed/>
                </p:oleObj>
              </mc:Choice>
              <mc:Fallback>
                <p:oleObj name="Equation" r:id="rId2" imgW="850680" imgH="2030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76400"/>
                        <a:ext cx="2020888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038600" y="2247900"/>
          <a:ext cx="2159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63280" imgH="228600" progId="Equation.3">
                  <p:embed/>
                </p:oleObj>
              </mc:Choice>
              <mc:Fallback>
                <p:oleObj name="Equation" r:id="rId4" imgW="86328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47900"/>
                        <a:ext cx="2159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43200" y="2743200"/>
          <a:ext cx="301413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3">
                  <p:embed/>
                </p:oleObj>
              </mc:Choice>
              <mc:Fallback>
                <p:oleObj name="Equation" r:id="rId6" imgW="113004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01413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914400" y="3962400"/>
          <a:ext cx="5245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47840" imgH="228600" progId="Equation.3">
                  <p:embed/>
                </p:oleObj>
              </mc:Choice>
              <mc:Fallback>
                <p:oleObj name="Equation" r:id="rId8" imgW="2247840" imgH="228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962400"/>
                        <a:ext cx="5245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019845" y="2743200"/>
            <a:ext cx="379078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93233" y="5181600"/>
          <a:ext cx="512656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197080" imgH="228600" progId="Equation.3">
                  <p:embed/>
                </p:oleObj>
              </mc:Choice>
              <mc:Fallback>
                <p:oleObj name="Equation" r:id="rId11" imgW="219708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233" y="5181600"/>
                        <a:ext cx="512656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射线与球面求交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8686800" cy="4525963"/>
          </a:xfrm>
        </p:spPr>
        <p:txBody>
          <a:bodyPr>
            <a:normAutofit fontScale="925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如果有两个交点，取较近的那个（</a:t>
            </a:r>
            <a:r>
              <a:rPr lang="en-US" altLang="zh-CN" dirty="0"/>
              <a:t>t</a:t>
            </a:r>
            <a:r>
              <a:rPr lang="zh-CN" altLang="en-US" dirty="0"/>
              <a:t>值小的那个）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12875"/>
            <a:ext cx="8305800" cy="39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射线与球面求交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交点的法向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524000"/>
            <a:ext cx="42291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600200" y="2514600"/>
          <a:ext cx="2755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87320" imgH="228600" progId="Equation.3">
                  <p:embed/>
                </p:oleObj>
              </mc:Choice>
              <mc:Fallback>
                <p:oleObj name="Equation" r:id="rId3" imgW="78732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514600"/>
                        <a:ext cx="27559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24000" y="4572000"/>
          <a:ext cx="251460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444240" progId="Equation.3">
                  <p:embed/>
                </p:oleObj>
              </mc:Choice>
              <mc:Fallback>
                <p:oleObj name="Equation" r:id="rId5" imgW="761760" imgH="4442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72000"/>
                        <a:ext cx="2514600" cy="146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射线与平面求交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射线的参数方程：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平面的隐式方程：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联立两方程，求解</a:t>
            </a:r>
            <a:r>
              <a:rPr lang="en-US" altLang="zh-CN" i="1" dirty="0"/>
              <a:t>t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895600" y="2209800"/>
          <a:ext cx="20208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680" imgH="203040" progId="Equation.3">
                  <p:embed/>
                </p:oleObj>
              </mc:Choice>
              <mc:Fallback>
                <p:oleObj name="Equation" r:id="rId2" imgW="850680" imgH="20304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209800"/>
                        <a:ext cx="2020888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819400" y="3352800"/>
          <a:ext cx="3248026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80800" imgH="203040" progId="Equation.3">
                  <p:embed/>
                </p:oleObj>
              </mc:Choice>
              <mc:Fallback>
                <p:oleObj name="Equation" r:id="rId4" imgW="1180800" imgH="2030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352800"/>
                        <a:ext cx="3248026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43000" y="4800600"/>
          <a:ext cx="721397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55800" imgH="215640" progId="Equation.3">
                  <p:embed/>
                </p:oleObj>
              </mc:Choice>
              <mc:Fallback>
                <p:oleObj name="Equation" r:id="rId6" imgW="275580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800600"/>
                        <a:ext cx="7213973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射线与三角形求交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）射线与三角形所在平面求交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）判断交点是否在三角形内</a:t>
            </a:r>
            <a:endParaRPr lang="en-US" altLang="zh-CN" dirty="0"/>
          </a:p>
          <a:p>
            <a:pPr lvl="1"/>
            <a:r>
              <a:rPr lang="zh-CN" altLang="en-US" dirty="0"/>
              <a:t>将三角形三个顶点与交点投影到轴平行的平面上（简化计算）</a:t>
            </a:r>
            <a:endParaRPr lang="en-US" altLang="zh-CN" dirty="0"/>
          </a:p>
          <a:p>
            <a:pPr lvl="1"/>
            <a:r>
              <a:rPr lang="zh-CN" altLang="en-US" dirty="0"/>
              <a:t>判断交点是否在平面三角形内</a:t>
            </a:r>
            <a:endParaRPr lang="en-US" altLang="zh-CN" dirty="0"/>
          </a:p>
          <a:p>
            <a:pPr lvl="2"/>
            <a:r>
              <a:rPr lang="zh-CN" altLang="en-US" dirty="0"/>
              <a:t>同向法：判断是否在三条边的右侧（</a:t>
            </a:r>
            <a:r>
              <a:rPr lang="en-US" altLang="zh-CN" dirty="0"/>
              <a:t>CCW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重心法：求重心坐标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同向法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</a:t>
            </a:r>
            <a:r>
              <a:rPr lang="zh-CN" altLang="en-US" dirty="0"/>
              <a:t>与</a:t>
            </a:r>
            <a:r>
              <a:rPr lang="en-US" altLang="zh-CN" dirty="0"/>
              <a:t>AB</a:t>
            </a:r>
            <a:r>
              <a:rPr lang="zh-CN" altLang="en-US" dirty="0"/>
              <a:t>的叉积 </a:t>
            </a:r>
            <a:endParaRPr lang="en-US" altLang="zh-CN" dirty="0"/>
          </a:p>
          <a:p>
            <a:r>
              <a:rPr lang="en-US" altLang="zh-CN" dirty="0"/>
              <a:t>AC</a:t>
            </a:r>
            <a:r>
              <a:rPr lang="zh-CN" altLang="en-US" dirty="0"/>
              <a:t>与</a:t>
            </a:r>
            <a:r>
              <a:rPr lang="en-US" altLang="zh-CN" dirty="0"/>
              <a:t>AB</a:t>
            </a:r>
            <a:r>
              <a:rPr lang="zh-CN" altLang="en-US" dirty="0"/>
              <a:t>的叉积</a:t>
            </a:r>
            <a:endParaRPr lang="en-US" altLang="zh-CN" dirty="0"/>
          </a:p>
          <a:p>
            <a:r>
              <a:rPr lang="zh-CN" altLang="en-US" dirty="0"/>
              <a:t>符号一致说明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在</a:t>
            </a:r>
            <a:r>
              <a:rPr lang="en-US" altLang="zh-CN" dirty="0"/>
              <a:t>AB</a:t>
            </a:r>
            <a:r>
              <a:rPr lang="zh-CN" altLang="en-US" dirty="0"/>
              <a:t>的同向</a:t>
            </a:r>
          </a:p>
        </p:txBody>
      </p:sp>
      <p:pic>
        <p:nvPicPr>
          <p:cNvPr id="5122" name="Picture 2" descr="http://pic002.cnblogs.com/img/zdd/201008/201008051744525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5025" y="3360490"/>
            <a:ext cx="4448175" cy="34975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重心坐标法</a:t>
            </a:r>
          </a:p>
        </p:txBody>
      </p:sp>
      <p:pic>
        <p:nvPicPr>
          <p:cNvPr id="21506" name="Picture 2" descr="http://pic002.cnblogs.com/img/zdd/201008/201008051745577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77983" y="1389120"/>
            <a:ext cx="4166017" cy="264948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 = A +  u * (C – A) + v * (B - A)     // </a:t>
            </a:r>
            <a:r>
              <a:rPr lang="zh-CN" altLang="en-US" dirty="0"/>
              <a:t>方程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P</a:t>
            </a:r>
            <a:r>
              <a:rPr lang="zh-CN" altLang="en-US" dirty="0"/>
              <a:t>在三角形</a:t>
            </a:r>
            <a:r>
              <a:rPr lang="en-US" altLang="zh-CN" dirty="0"/>
              <a:t>ABC</a:t>
            </a:r>
            <a:r>
              <a:rPr lang="zh-CN" altLang="en-US" dirty="0"/>
              <a:t>内部</a:t>
            </a:r>
            <a:endParaRPr lang="en-US" dirty="0"/>
          </a:p>
          <a:p>
            <a:pPr lvl="1"/>
            <a:r>
              <a:rPr lang="en-US" sz="3200" dirty="0"/>
              <a:t>u &gt;= 0</a:t>
            </a:r>
          </a:p>
          <a:p>
            <a:pPr lvl="1"/>
            <a:r>
              <a:rPr lang="en-US" sz="3200" dirty="0"/>
              <a:t>v &gt;= 0</a:t>
            </a:r>
          </a:p>
          <a:p>
            <a:pPr lvl="1"/>
            <a:r>
              <a:rPr lang="en-US" altLang="zh-CN" sz="3200" dirty="0"/>
              <a:t>u</a:t>
            </a:r>
            <a:r>
              <a:rPr lang="en-US" sz="3200" dirty="0"/>
              <a:t> + v &lt;= 1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r>
              <a:rPr lang="zh-CN" altLang="en-US" dirty="0"/>
              <a:t>整理方程</a:t>
            </a:r>
            <a:r>
              <a:rPr lang="en-US" altLang="zh-CN" dirty="0"/>
              <a:t>1</a:t>
            </a:r>
            <a:r>
              <a:rPr lang="zh-CN" altLang="en-US" dirty="0"/>
              <a:t>得到</a:t>
            </a:r>
            <a:r>
              <a:rPr lang="en-US" dirty="0"/>
              <a:t>P – A = u(C - A) + v(B - A)</a:t>
            </a:r>
          </a:p>
          <a:p>
            <a:r>
              <a:rPr lang="zh-CN" altLang="en-US" dirty="0"/>
              <a:t>令</a:t>
            </a:r>
            <a:r>
              <a:rPr lang="en-US" dirty="0"/>
              <a:t>v0 = C – A, v1 = B – A, v2 = P – A，</a:t>
            </a:r>
            <a:r>
              <a:rPr lang="zh-CN" altLang="en-US" dirty="0"/>
              <a:t>则</a:t>
            </a:r>
            <a:r>
              <a:rPr lang="en-US" dirty="0"/>
              <a:t>v2 = u * v0 + v * v1</a:t>
            </a:r>
          </a:p>
          <a:p>
            <a:r>
              <a:rPr lang="zh-CN" altLang="en-US" dirty="0"/>
              <a:t>将等式两边分别点乘</a:t>
            </a:r>
            <a:r>
              <a:rPr lang="en-US" dirty="0"/>
              <a:t>v0</a:t>
            </a:r>
            <a:r>
              <a:rPr lang="zh-CN" altLang="en-US" dirty="0"/>
              <a:t>和</a:t>
            </a:r>
            <a:r>
              <a:rPr lang="en-US" dirty="0"/>
              <a:t>v1</a:t>
            </a:r>
            <a:r>
              <a:rPr lang="zh-CN" altLang="en-US" dirty="0"/>
              <a:t>得</a:t>
            </a:r>
          </a:p>
          <a:p>
            <a:pPr lvl="1"/>
            <a:r>
              <a:rPr lang="en-US" altLang="zh-CN" sz="3200" dirty="0"/>
              <a:t>(</a:t>
            </a:r>
            <a:r>
              <a:rPr lang="en-US" sz="3200" dirty="0"/>
              <a:t>v2) • v0 = (u * v0 + v * v1) • v0</a:t>
            </a:r>
          </a:p>
          <a:p>
            <a:pPr lvl="1"/>
            <a:r>
              <a:rPr lang="en-US" sz="3200" dirty="0"/>
              <a:t>(v2) • v1 = (u * v0 + v * v1) • v1</a:t>
            </a:r>
          </a:p>
          <a:p>
            <a:endParaRPr lang="en-US" dirty="0"/>
          </a:p>
          <a:p>
            <a:r>
              <a:rPr lang="zh-CN" altLang="en-US" dirty="0"/>
              <a:t>解方程组得</a:t>
            </a:r>
            <a:endParaRPr lang="en-US" altLang="zh-CN" dirty="0"/>
          </a:p>
          <a:p>
            <a:endParaRPr lang="zh-CN" altLang="en-US" dirty="0"/>
          </a:p>
          <a:p>
            <a:r>
              <a:rPr lang="en-US" dirty="0"/>
              <a:t>u = ((v1•v1)(v2•v0)-(v1•v0)(v2•v1)) / ((v0•v0)(v1•v1) - (v0•v1)(v1•v0))</a:t>
            </a:r>
          </a:p>
          <a:p>
            <a:r>
              <a:rPr lang="en-US" dirty="0"/>
              <a:t>v = ((v0•v0)(v2•v1)-(v0•v1)(v2•v0)) / ((v0•v0)(v1•v1) - (v0•v1)(v1•v0))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射线与三角形求交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射线参数方程：</a:t>
            </a:r>
            <a:endParaRPr lang="en-US" altLang="zh-CN" dirty="0"/>
          </a:p>
          <a:p>
            <a:r>
              <a:rPr lang="zh-CN" altLang="en-US" dirty="0"/>
              <a:t>三角形的参数方程：</a:t>
            </a:r>
            <a:endParaRPr lang="en-US" altLang="zh-CN" dirty="0"/>
          </a:p>
          <a:p>
            <a:r>
              <a:rPr lang="zh-CN" altLang="en-US" dirty="0"/>
              <a:t>联立两式：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3657600" y="1651000"/>
          <a:ext cx="20208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680" imgH="203040" progId="Equation.3">
                  <p:embed/>
                </p:oleObj>
              </mc:Choice>
              <mc:Fallback>
                <p:oleObj name="Equation" r:id="rId2" imgW="850680" imgH="203040" progId="Equation.3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651000"/>
                        <a:ext cx="2020888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19600" y="2286000"/>
          <a:ext cx="4267200" cy="512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760" imgH="228600" progId="Equation.3">
                  <p:embed/>
                </p:oleObj>
              </mc:Choice>
              <mc:Fallback>
                <p:oleObj name="Equation" r:id="rId4" imgW="190476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286000"/>
                        <a:ext cx="4267200" cy="512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810933" y="2857500"/>
          <a:ext cx="546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84120" imgH="228600" progId="Equation.3">
                  <p:embed/>
                </p:oleObj>
              </mc:Choice>
              <mc:Fallback>
                <p:oleObj name="Equation" r:id="rId6" imgW="218412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933" y="2857500"/>
                        <a:ext cx="5461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90800" y="3671341"/>
            <a:ext cx="3305175" cy="3034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射线与三角形求交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905000"/>
            <a:ext cx="74676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射线与三角形求交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2063" y="1657350"/>
            <a:ext cx="661987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真实感绘制的要素（讨论）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明暗</a:t>
            </a:r>
            <a:endParaRPr lang="en-US" altLang="zh-CN" dirty="0"/>
          </a:p>
          <a:p>
            <a:r>
              <a:rPr lang="zh-CN" altLang="en-US" dirty="0"/>
              <a:t>阴影</a:t>
            </a:r>
            <a:endParaRPr lang="en-US" altLang="zh-CN" dirty="0"/>
          </a:p>
          <a:p>
            <a:r>
              <a:rPr lang="zh-CN" altLang="en-US" dirty="0"/>
              <a:t>整体光照明</a:t>
            </a:r>
            <a:endParaRPr lang="en-US" altLang="zh-CN" dirty="0"/>
          </a:p>
          <a:p>
            <a:r>
              <a:rPr lang="zh-CN" altLang="en-US" dirty="0"/>
              <a:t>颜色</a:t>
            </a:r>
            <a:endParaRPr lang="en-US" altLang="zh-CN" dirty="0"/>
          </a:p>
          <a:p>
            <a:r>
              <a:rPr lang="zh-CN" altLang="en-US" dirty="0"/>
              <a:t>材质</a:t>
            </a:r>
            <a:endParaRPr lang="en-US" altLang="zh-CN" dirty="0"/>
          </a:p>
          <a:p>
            <a:r>
              <a:rPr lang="zh-CN" altLang="en-US" dirty="0"/>
              <a:t>纹理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伪代码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447800"/>
            <a:ext cx="7620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RayTriangle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(Ray R, Vec3 V1, Vec3 V2, Vec3 V3, Interval [</a:t>
            </a:r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tmin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tmax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])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compute t;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if(t &lt; </a:t>
            </a:r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tmin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or t &gt; </a:t>
            </a:r>
            <a:r>
              <a:rPr lang="en-US" altLang="zh-CN" sz="2400" dirty="0" err="1">
                <a:latin typeface="Consolas" pitchFamily="49" charset="0"/>
                <a:cs typeface="Consolas" pitchFamily="49" charset="0"/>
              </a:rPr>
              <a:t>tmax</a:t>
            </a:r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) 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compute </a:t>
            </a:r>
            <a:r>
              <a:rPr lang="el-GR" altLang="zh-CN" sz="2400" dirty="0">
                <a:latin typeface="Consolas" pitchFamily="49" charset="0"/>
                <a:cs typeface="Consolas" pitchFamily="49" charset="0"/>
              </a:rPr>
              <a:t>α;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if(α&lt; 0 or α&gt; 1) 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compute </a:t>
            </a:r>
            <a:r>
              <a:rPr lang="el-GR" altLang="zh-CN" sz="2400" dirty="0">
                <a:latin typeface="Consolas" pitchFamily="49" charset="0"/>
                <a:cs typeface="Consolas" pitchFamily="49" charset="0"/>
              </a:rPr>
              <a:t>β;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if(β&lt; 0 or β&gt; 1-α) 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r>
              <a:rPr lang="en-US" altLang="zh-CN" sz="2400" dirty="0">
                <a:latin typeface="Consolas" pitchFamily="49" charset="0"/>
                <a:cs typeface="Consolas" pitchFamily="49" charset="0"/>
              </a:rPr>
              <a:t>}</a:t>
            </a:r>
            <a:endParaRPr lang="zh-CN" altLang="en-US" sz="2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交点的法向（同</a:t>
            </a:r>
            <a:r>
              <a:rPr lang="en-US" altLang="zh-CN" dirty="0" err="1"/>
              <a:t>Phong</a:t>
            </a:r>
            <a:r>
              <a:rPr lang="zh-CN" altLang="en-US" dirty="0"/>
              <a:t>明暗处理）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重心坐标插值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286000"/>
            <a:ext cx="3513597" cy="393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与变换后的对象求交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三角形经过仿射变换后，还是三角形</a:t>
            </a:r>
            <a:endParaRPr lang="en-US" altLang="zh-CN" dirty="0"/>
          </a:p>
          <a:p>
            <a:r>
              <a:rPr lang="zh-CN" altLang="en-US" dirty="0"/>
              <a:t>球经过仿射变换后：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895600"/>
            <a:ext cx="7772400" cy="296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与变换后的对象求交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将射线反变换后与未变换的对象求交（物体坐标）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然后将求交结果变换回来（世界坐标）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590800"/>
            <a:ext cx="6858000" cy="250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5705475"/>
            <a:ext cx="3924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800600" y="6248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注意法向！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光线与场景求交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752600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nsolas" pitchFamily="49" charset="0"/>
                <a:cs typeface="Consolas" pitchFamily="49" charset="0"/>
              </a:rPr>
              <a:t>for each ray</a:t>
            </a:r>
          </a:p>
          <a:p>
            <a:r>
              <a:rPr lang="en-US" altLang="zh-CN" sz="3200" dirty="0">
                <a:latin typeface="Consolas" pitchFamily="49" charset="0"/>
                <a:cs typeface="Consolas" pitchFamily="49" charset="0"/>
              </a:rPr>
              <a:t>    for each object(triangle)</a:t>
            </a:r>
          </a:p>
          <a:p>
            <a:r>
              <a:rPr lang="en-US" altLang="zh-CN" sz="3200" dirty="0">
                <a:latin typeface="Consolas" pitchFamily="49" charset="0"/>
                <a:cs typeface="Consolas" pitchFamily="49" charset="0"/>
              </a:rPr>
              <a:t>        intersect(ray, object);</a:t>
            </a:r>
            <a:endParaRPr lang="zh-CN" altLang="en-US" sz="3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4191000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0000"/>
                </a:solidFill>
              </a:rPr>
              <a:t>时间复杂度？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包围盒</a:t>
            </a:r>
          </a:p>
        </p:txBody>
      </p:sp>
      <p:pic>
        <p:nvPicPr>
          <p:cNvPr id="5" name="Picture 2" descr="C:\Users\Roger\Downloads\bounding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95399"/>
            <a:ext cx="2380952" cy="22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19249"/>
            <a:ext cx="8229600" cy="4400552"/>
          </a:xfrm>
        </p:spPr>
        <p:txBody>
          <a:bodyPr>
            <a:normAutofit fontScale="85000" lnSpcReduction="20000"/>
          </a:bodyPr>
          <a:lstStyle/>
          <a:p>
            <a:pPr marL="468313" lvl="1" indent="-354013">
              <a:defRPr/>
            </a:pPr>
            <a:r>
              <a:rPr lang="zh-CN" altLang="en-US" dirty="0"/>
              <a:t>包围盒</a:t>
            </a:r>
            <a:r>
              <a:rPr lang="en-US" dirty="0"/>
              <a:t>:</a:t>
            </a:r>
          </a:p>
          <a:p>
            <a:pPr marL="850900" lvl="2" indent="-268288">
              <a:defRPr/>
            </a:pPr>
            <a:r>
              <a:rPr lang="zh-CN" altLang="en-US" dirty="0"/>
              <a:t>将复杂对象包含在简化的形体中</a:t>
            </a:r>
            <a:endParaRPr lang="en-US" dirty="0"/>
          </a:p>
          <a:p>
            <a:pPr marL="1382713" lvl="3" indent="-417513">
              <a:defRPr/>
            </a:pPr>
            <a:r>
              <a:rPr lang="zh-CN" altLang="en-US" dirty="0"/>
              <a:t>例如：球体、长方体</a:t>
            </a:r>
            <a:endParaRPr lang="en-US" dirty="0"/>
          </a:p>
          <a:p>
            <a:pPr marL="850900" lvl="2" indent="-268288">
              <a:defRPr/>
            </a:pPr>
            <a:r>
              <a:rPr lang="zh-CN" altLang="en-US" dirty="0"/>
              <a:t>如果包围盒不可见，那么其中的物体也不可见</a:t>
            </a:r>
            <a:endParaRPr lang="en-US" dirty="0"/>
          </a:p>
          <a:p>
            <a:pPr marL="850900" lvl="2" indent="-268288">
              <a:defRPr/>
            </a:pPr>
            <a:r>
              <a:rPr lang="zh-CN" altLang="en-US" dirty="0"/>
              <a:t>更有效率：将多个物体放在同一个包围盒中</a:t>
            </a:r>
            <a:endParaRPr lang="en-US" dirty="0"/>
          </a:p>
          <a:p>
            <a:pPr marL="468313" lvl="1" indent="-354013">
              <a:defRPr/>
            </a:pPr>
            <a:r>
              <a:rPr lang="zh-CN" altLang="en-US" dirty="0"/>
              <a:t>包围盒如何加速光线跟踪</a:t>
            </a:r>
            <a:r>
              <a:rPr lang="en-US" dirty="0"/>
              <a:t>?</a:t>
            </a:r>
          </a:p>
          <a:p>
            <a:pPr marL="850900" lvl="2" indent="-268288">
              <a:defRPr/>
            </a:pPr>
            <a:r>
              <a:rPr lang="zh-CN" altLang="en-US" dirty="0"/>
              <a:t>快速剔除</a:t>
            </a:r>
            <a:r>
              <a:rPr lang="en-US" dirty="0"/>
              <a:t>:</a:t>
            </a:r>
            <a:r>
              <a:rPr lang="zh-CN" altLang="en-US" dirty="0"/>
              <a:t>首先检查光线与包围盒是否相交</a:t>
            </a:r>
            <a:endParaRPr lang="en-US" dirty="0"/>
          </a:p>
          <a:p>
            <a:pPr marL="850900" lvl="2" indent="-268288">
              <a:defRPr/>
            </a:pPr>
            <a:r>
              <a:rPr lang="zh-CN" altLang="en-US" dirty="0"/>
              <a:t>更快地剔除：检查一簇光线（视锥）是否与包围盒相交</a:t>
            </a:r>
            <a:endParaRPr lang="en-US" dirty="0"/>
          </a:p>
          <a:p>
            <a:pPr marL="468313" lvl="1" indent="-354013">
              <a:defRPr/>
            </a:pPr>
            <a:r>
              <a:rPr lang="zh-CN" altLang="en-US" dirty="0"/>
              <a:t>容易实现，能够显著提升相交测试速度</a:t>
            </a:r>
            <a:endParaRPr lang="en-US" dirty="0"/>
          </a:p>
          <a:p>
            <a:pPr marL="468313" lvl="1" indent="-354013">
              <a:defRPr/>
            </a:pPr>
            <a:r>
              <a:rPr lang="zh-CN" altLang="en-US" dirty="0"/>
              <a:t>轴平行包围盒：</a:t>
            </a:r>
            <a:r>
              <a:rPr lang="en-US" dirty="0"/>
              <a:t>Axis-Aligned Bounding Boxes (AABBs)</a:t>
            </a:r>
          </a:p>
          <a:p>
            <a:pPr marL="914400" lvl="2" indent="-354013">
              <a:defRPr/>
            </a:pPr>
            <a:r>
              <a:rPr lang="en-US" dirty="0"/>
              <a:t>AABB </a:t>
            </a:r>
            <a:r>
              <a:rPr lang="zh-CN" altLang="en-US" dirty="0"/>
              <a:t>是一个各边都与</a:t>
            </a:r>
            <a:r>
              <a:rPr lang="en-US" dirty="0"/>
              <a:t>x, y, </a:t>
            </a:r>
            <a:r>
              <a:rPr lang="zh-CN" altLang="en-US" dirty="0"/>
              <a:t>或</a:t>
            </a:r>
            <a:r>
              <a:rPr lang="en-US" dirty="0"/>
              <a:t> z </a:t>
            </a:r>
            <a:r>
              <a:rPr lang="zh-CN" altLang="en-US" dirty="0"/>
              <a:t>轴平行的长方体</a:t>
            </a:r>
            <a:endParaRPr lang="en-US" dirty="0"/>
          </a:p>
          <a:p>
            <a:pPr marL="914400" lvl="2" indent="-354013">
              <a:defRPr/>
            </a:pPr>
            <a:r>
              <a:rPr lang="zh-CN" altLang="en-US" dirty="0"/>
              <a:t>通过计算所有顶点的</a:t>
            </a:r>
            <a:r>
              <a:rPr lang="en-US" dirty="0"/>
              <a:t>X/Y/Z</a:t>
            </a:r>
            <a:r>
              <a:rPr lang="zh-CN" altLang="en-US" dirty="0"/>
              <a:t>的最小</a:t>
            </a:r>
            <a:r>
              <a:rPr lang="en-US" altLang="zh-CN" dirty="0"/>
              <a:t>/</a:t>
            </a:r>
            <a:r>
              <a:rPr lang="zh-CN" altLang="en-US" dirty="0"/>
              <a:t>最大值得到</a:t>
            </a:r>
            <a:r>
              <a:rPr lang="en-US" altLang="zh-CN" dirty="0"/>
              <a:t>AABB</a:t>
            </a:r>
            <a:endParaRPr lang="en-US" dirty="0"/>
          </a:p>
          <a:p>
            <a:pPr marL="914400" lvl="2" indent="-354013">
              <a:defRPr/>
            </a:pPr>
            <a:r>
              <a:rPr lang="zh-CN" altLang="en-US" dirty="0"/>
              <a:t>当物体具有紧致包围盒时效率较高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层次包围盒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76398"/>
            <a:ext cx="8305800" cy="365760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一种组织整个模型的技术</a:t>
            </a:r>
            <a:r>
              <a:rPr lang="en-US" sz="2400" dirty="0"/>
              <a:t>:</a:t>
            </a:r>
          </a:p>
          <a:p>
            <a:r>
              <a:rPr lang="zh-CN" altLang="en-US" sz="2400" dirty="0"/>
              <a:t>通过树形结构将包围盒放在其他包围盒中</a:t>
            </a:r>
            <a:endParaRPr lang="en-US" sz="2400" dirty="0"/>
          </a:p>
          <a:p>
            <a:pPr lvl="1"/>
            <a:r>
              <a:rPr lang="zh-CN" altLang="en-US" sz="2000" dirty="0"/>
              <a:t>自底向上的构造</a:t>
            </a:r>
            <a:endParaRPr lang="en-US" sz="2000" dirty="0"/>
          </a:p>
          <a:p>
            <a:r>
              <a:rPr lang="zh-CN" altLang="en-US" sz="2400" dirty="0"/>
              <a:t>迭代地将相邻物体的包围盒向上合并，直到整个场景都放进包围盒中</a:t>
            </a:r>
            <a:endParaRPr lang="en-US" sz="2400" dirty="0"/>
          </a:p>
          <a:p>
            <a:pPr lvl="1"/>
            <a:r>
              <a:rPr lang="zh-CN" altLang="en-US" sz="2000" dirty="0"/>
              <a:t>寻找相邻的物体算法复杂度较高</a:t>
            </a:r>
            <a:r>
              <a:rPr lang="en-US" sz="2000" dirty="0"/>
              <a:t> (</a:t>
            </a:r>
            <a:r>
              <a:rPr lang="en-US" sz="2000" i="1" dirty="0"/>
              <a:t>O</a:t>
            </a:r>
            <a:r>
              <a:rPr lang="en-US" sz="2000" dirty="0"/>
              <a:t>(</a:t>
            </a:r>
            <a:r>
              <a:rPr lang="en-US" sz="2000" i="1" dirty="0"/>
              <a:t>n</a:t>
            </a:r>
            <a:r>
              <a:rPr lang="en-US" sz="2000" baseline="30000" dirty="0"/>
              <a:t>2</a:t>
            </a:r>
            <a:r>
              <a:rPr lang="en-US" sz="2000" dirty="0"/>
              <a:t>), </a:t>
            </a:r>
            <a:r>
              <a:rPr lang="zh-CN" altLang="en-US" sz="2000" dirty="0"/>
              <a:t>通过排序可为</a:t>
            </a:r>
            <a:r>
              <a:rPr lang="en-US" sz="2000" i="1" dirty="0"/>
              <a:t>O</a:t>
            </a:r>
            <a:r>
              <a:rPr lang="en-US" sz="2000" dirty="0"/>
              <a:t>(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dirty="0" err="1"/>
              <a:t>log</a:t>
            </a:r>
            <a:r>
              <a:rPr lang="en-US" sz="2000" i="1" dirty="0" err="1"/>
              <a:t>n</a:t>
            </a:r>
            <a:r>
              <a:rPr lang="en-US" sz="2000" dirty="0"/>
              <a:t>)</a:t>
            </a:r>
          </a:p>
          <a:p>
            <a:pPr lvl="1"/>
            <a:r>
              <a:rPr lang="zh-CN" altLang="en-US" sz="2000" dirty="0"/>
              <a:t>难以保证空间分布</a:t>
            </a:r>
            <a:endParaRPr lang="en-US" sz="2000" dirty="0"/>
          </a:p>
          <a:p>
            <a:endParaRPr lang="en-US" sz="1400" dirty="0"/>
          </a:p>
        </p:txBody>
      </p:sp>
      <p:pic>
        <p:nvPicPr>
          <p:cNvPr id="6" name="Picture 2" descr="http://upload.wikimedia.org/wikipedia/commons/thumb/2/2a/Example_of_bounding_volume_hierarchy.svg/500px-Example_of_bounding_volume_hierarchy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24400"/>
            <a:ext cx="5453673" cy="170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层次包围盒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590800"/>
            <a:ext cx="7696200" cy="304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76450"/>
            <a:ext cx="8229600" cy="3600450"/>
          </a:xfrm>
        </p:spPr>
        <p:txBody>
          <a:bodyPr/>
          <a:lstStyle/>
          <a:p>
            <a:r>
              <a:rPr lang="zh-CN" altLang="en-US" sz="2000" dirty="0"/>
              <a:t>光线跟踪</a:t>
            </a:r>
            <a:r>
              <a:rPr lang="en-US" sz="2000" dirty="0"/>
              <a:t>:</a:t>
            </a:r>
            <a:r>
              <a:rPr lang="zh-CN" altLang="en-US" sz="2000" dirty="0"/>
              <a:t>如果与父节点相交</a:t>
            </a:r>
            <a:r>
              <a:rPr lang="en-US" sz="2000" dirty="0"/>
              <a:t>, </a:t>
            </a:r>
            <a:r>
              <a:rPr lang="zh-CN" altLang="en-US" sz="2000" dirty="0"/>
              <a:t>检查子节点</a:t>
            </a:r>
            <a:r>
              <a:rPr lang="en-US" sz="2000" dirty="0"/>
              <a:t>, </a:t>
            </a:r>
            <a:r>
              <a:rPr lang="zh-CN" altLang="en-US" sz="2000" dirty="0"/>
              <a:t>否则跳过父节点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5170" y="2762250"/>
            <a:ext cx="814388" cy="51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7570" y="4362450"/>
            <a:ext cx="838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5570" y="3390900"/>
            <a:ext cx="10668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89970" y="3448051"/>
            <a:ext cx="990600" cy="5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9"/>
          <p:cNvSpPr>
            <a:spLocks noChangeArrowheads="1"/>
          </p:cNvSpPr>
          <p:nvPr/>
        </p:nvSpPr>
        <p:spPr bwMode="auto">
          <a:xfrm>
            <a:off x="2743200" y="4355048"/>
            <a:ext cx="457200" cy="636052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11" name="Rectangle 40"/>
          <p:cNvSpPr>
            <a:spLocks noChangeArrowheads="1"/>
          </p:cNvSpPr>
          <p:nvPr/>
        </p:nvSpPr>
        <p:spPr bwMode="auto">
          <a:xfrm>
            <a:off x="1752600" y="3506324"/>
            <a:ext cx="1079770" cy="577520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1752601" y="3506324"/>
            <a:ext cx="1447799" cy="1484776"/>
          </a:xfrm>
          <a:prstGeom prst="rect">
            <a:avLst/>
          </a:prstGeom>
          <a:solidFill>
            <a:srgbClr val="FFFF00">
              <a:alpha val="25098"/>
            </a:srgbClr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6185170" y="2762250"/>
            <a:ext cx="1206230" cy="1279923"/>
          </a:xfrm>
          <a:prstGeom prst="rect">
            <a:avLst/>
          </a:prstGeom>
          <a:solidFill>
            <a:srgbClr val="FFFF00">
              <a:alpha val="25098"/>
            </a:srgbClr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069237" y="3962401"/>
            <a:ext cx="597763" cy="1828799"/>
          </a:xfrm>
          <a:prstGeom prst="straightConnector1">
            <a:avLst/>
          </a:prstGeom>
          <a:ln w="25400" cmpd="sng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&quot;No&quot; Symbol 14"/>
          <p:cNvSpPr/>
          <p:nvPr/>
        </p:nvSpPr>
        <p:spPr>
          <a:xfrm>
            <a:off x="5802278" y="2599936"/>
            <a:ext cx="1972014" cy="1812776"/>
          </a:xfrm>
          <a:prstGeom prst="noSmoking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&quot;No&quot; Symbol 15"/>
          <p:cNvSpPr/>
          <p:nvPr/>
        </p:nvSpPr>
        <p:spPr>
          <a:xfrm>
            <a:off x="2565670" y="4259580"/>
            <a:ext cx="876030" cy="834390"/>
          </a:xfrm>
          <a:prstGeom prst="noSmoking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层次包围盒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8229600" cy="3600450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en-US" dirty="0"/>
              <a:t>层次包围盒适用于场景的部分求交，容易实现</a:t>
            </a:r>
            <a:endParaRPr lang="en-US" dirty="0"/>
          </a:p>
          <a:p>
            <a:pPr lvl="1"/>
            <a:r>
              <a:rPr lang="zh-CN" altLang="en-US" dirty="0"/>
              <a:t>通过额外信息，可以显著提升效率</a:t>
            </a:r>
            <a:endParaRPr lang="en-US" dirty="0"/>
          </a:p>
          <a:p>
            <a:pPr lvl="2"/>
            <a:r>
              <a:rPr lang="zh-CN" altLang="en-US" dirty="0"/>
              <a:t>如何组织场景中的对象</a:t>
            </a:r>
            <a:endParaRPr lang="en-US" dirty="0"/>
          </a:p>
          <a:p>
            <a:pPr lvl="2"/>
            <a:r>
              <a:rPr lang="zh-CN" altLang="en-US" dirty="0"/>
              <a:t>视频游戏中效率较高（场景中物体都事先给出）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zh-CN" altLang="en-US" dirty="0"/>
              <a:t>不能处理所有场景</a:t>
            </a:r>
            <a:endParaRPr lang="en-US" dirty="0"/>
          </a:p>
          <a:p>
            <a:pPr lvl="2"/>
            <a:r>
              <a:rPr lang="zh-CN" altLang="en-US" dirty="0"/>
              <a:t>对一些场景可能没有性能提升，例如</a:t>
            </a:r>
            <a:endParaRPr lang="en-US" dirty="0"/>
          </a:p>
          <a:p>
            <a:pPr marL="1325880" lvl="2"/>
            <a:r>
              <a:rPr lang="zh-CN" altLang="en-US" sz="1600" dirty="0"/>
              <a:t>网格的细节图</a:t>
            </a:r>
            <a:endParaRPr lang="en-US" sz="1600" dirty="0"/>
          </a:p>
          <a:p>
            <a:pPr marL="1325880" lvl="2"/>
            <a:r>
              <a:rPr lang="zh-CN" altLang="en-US" sz="1600" dirty="0"/>
              <a:t>包括草和树的植被场景</a:t>
            </a:r>
            <a:endParaRPr lang="en-US" sz="16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均匀网格（</a:t>
            </a:r>
            <a:r>
              <a:rPr lang="en-US" altLang="zh-CN" dirty="0"/>
              <a:t>Grid</a:t>
            </a:r>
            <a:r>
              <a:rPr lang="zh-CN" altLang="en-US" dirty="0"/>
              <a:t>）：分割空间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66978" y="1388507"/>
            <a:ext cx="8772222" cy="3945493"/>
          </a:xfrm>
        </p:spPr>
        <p:txBody>
          <a:bodyPr>
            <a:normAutofit/>
          </a:bodyPr>
          <a:lstStyle/>
          <a:p>
            <a:pPr lvl="1"/>
            <a:r>
              <a:rPr lang="zh-CN" altLang="en-US" sz="3200" dirty="0"/>
              <a:t>将空间分割为规则的单元</a:t>
            </a:r>
            <a:endParaRPr lang="en-US" sz="3200" dirty="0"/>
          </a:p>
          <a:p>
            <a:pPr lvl="2"/>
            <a:r>
              <a:rPr lang="zh-CN" altLang="en-US" dirty="0"/>
              <a:t>构造简单快速，适用于动画场景</a:t>
            </a:r>
            <a:endParaRPr lang="en-US" dirty="0"/>
          </a:p>
          <a:p>
            <a:pPr lvl="2"/>
            <a:r>
              <a:rPr lang="zh-CN" altLang="en-US" dirty="0"/>
              <a:t>可以使用经典的扫描线算法</a:t>
            </a:r>
            <a:endParaRPr lang="en-US" dirty="0"/>
          </a:p>
          <a:p>
            <a:pPr lvl="2"/>
            <a:r>
              <a:rPr lang="zh-CN" altLang="en-US" dirty="0"/>
              <a:t>可使用硬件实现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15" descr="grid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2549" y="3962401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grid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6132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grid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6132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grid3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6132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grid4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6132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grid5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66132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grid6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66132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grid7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66132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grid8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66132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grid9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66132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 descr="grid10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971800" y="396240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中的绘制</a:t>
            </a:r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600200"/>
            <a:ext cx="5867400" cy="4352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均匀网格的优缺点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构造简单、快速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可能有大量的空网格</a:t>
            </a:r>
            <a:endParaRPr lang="en-US" altLang="zh-CN" dirty="0"/>
          </a:p>
          <a:p>
            <a:pPr lvl="1"/>
            <a:r>
              <a:rPr lang="zh-CN" altLang="en-US" dirty="0"/>
              <a:t>不容易控制网格的大小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八叉树（</a:t>
            </a:r>
            <a:r>
              <a:rPr lang="en-US" altLang="zh-CN" dirty="0" err="1"/>
              <a:t>Octree</a:t>
            </a:r>
            <a:r>
              <a:rPr lang="zh-CN" altLang="en-US" dirty="0"/>
              <a:t>）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485900"/>
            <a:ext cx="4114800" cy="49149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zh-CN" altLang="en-US" dirty="0"/>
              <a:t>结合了层次包围盒和网格的优点</a:t>
            </a:r>
            <a:endParaRPr lang="en-US" dirty="0"/>
          </a:p>
          <a:p>
            <a:pPr lvl="2"/>
            <a:r>
              <a:rPr lang="zh-CN" altLang="en-US" dirty="0"/>
              <a:t>八叉树是基于</a:t>
            </a:r>
            <a:r>
              <a:rPr lang="en-US" dirty="0"/>
              <a:t>Warnock</a:t>
            </a:r>
            <a:r>
              <a:rPr lang="zh-CN" altLang="en-US" dirty="0"/>
              <a:t>的消隐算法</a:t>
            </a:r>
            <a:endParaRPr lang="en-US" dirty="0"/>
          </a:p>
          <a:p>
            <a:pPr lvl="2"/>
            <a:r>
              <a:rPr lang="zh-CN" altLang="en-US" dirty="0"/>
              <a:t>自适应、层次化</a:t>
            </a:r>
            <a:endParaRPr lang="en-US" dirty="0"/>
          </a:p>
          <a:p>
            <a:pPr lvl="2"/>
            <a:r>
              <a:rPr lang="zh-CN" altLang="en-US" dirty="0"/>
              <a:t>与视点无关</a:t>
            </a:r>
            <a:endParaRPr lang="en-US" dirty="0"/>
          </a:p>
          <a:p>
            <a:pPr lvl="1"/>
            <a:r>
              <a:rPr lang="zh-CN" altLang="en-US" dirty="0"/>
              <a:t>与网格相似，但每个单元的大小不一样</a:t>
            </a:r>
            <a:endParaRPr lang="en-US" dirty="0"/>
          </a:p>
          <a:p>
            <a:pPr lvl="2"/>
            <a:r>
              <a:rPr lang="zh-CN" altLang="en-US" dirty="0"/>
              <a:t>密度越大的区域空间划分单元就越多</a:t>
            </a:r>
            <a:endParaRPr lang="en-US" dirty="0"/>
          </a:p>
          <a:p>
            <a:pPr marL="594298" lvl="2" indent="0">
              <a:buNone/>
            </a:pPr>
            <a:endParaRPr lang="en-US" dirty="0"/>
          </a:p>
          <a:p>
            <a:pPr lvl="1"/>
            <a:r>
              <a:rPr lang="zh-CN" altLang="en-US" dirty="0"/>
              <a:t>树中所有的节点都是</a:t>
            </a:r>
            <a:r>
              <a:rPr lang="en-US" dirty="0"/>
              <a:t>AABB</a:t>
            </a:r>
            <a:endParaRPr lang="en-US" sz="1400" dirty="0"/>
          </a:p>
        </p:txBody>
      </p:sp>
      <p:pic>
        <p:nvPicPr>
          <p:cNvPr id="5" name="Picture 5" descr="subdivision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756442"/>
            <a:ext cx="3095625" cy="312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943600" y="5029200"/>
            <a:ext cx="1905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chemeClr val="tx1"/>
                </a:solidFill>
              </a:rPr>
              <a:t>2-D</a:t>
            </a:r>
            <a:r>
              <a:rPr lang="zh-CN" altLang="en-US" sz="1600" dirty="0">
                <a:solidFill>
                  <a:schemeClr val="tx1"/>
                </a:solidFill>
              </a:rPr>
              <a:t>的例子：四叉树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八叉树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714500"/>
            <a:ext cx="5249917" cy="4838700"/>
          </a:xfrm>
        </p:spPr>
        <p:txBody>
          <a:bodyPr>
            <a:noAutofit/>
          </a:bodyPr>
          <a:lstStyle/>
          <a:p>
            <a:pPr lvl="1"/>
            <a:r>
              <a:rPr lang="zh-CN" altLang="en-US" sz="2000" dirty="0"/>
              <a:t>自顶向下地构建</a:t>
            </a:r>
            <a:endParaRPr lang="en-US" sz="2000" dirty="0"/>
          </a:p>
          <a:p>
            <a:pPr lvl="1"/>
            <a:r>
              <a:rPr lang="zh-CN" altLang="en-US" sz="2000" dirty="0"/>
              <a:t>找到整个场景的包围盒</a:t>
            </a:r>
            <a:endParaRPr lang="en-US" sz="2000" dirty="0"/>
          </a:p>
          <a:p>
            <a:pPr lvl="2"/>
            <a:r>
              <a:rPr lang="zh-CN" altLang="en-US" sz="2000" dirty="0"/>
              <a:t>整棵树的根节点，包括所有的对象</a:t>
            </a:r>
            <a:endParaRPr lang="en-US" sz="2000" dirty="0"/>
          </a:p>
          <a:p>
            <a:pPr lvl="1"/>
            <a:r>
              <a:rPr lang="zh-CN" altLang="en-US" sz="2000" dirty="0"/>
              <a:t>在每次迭代，将当前节点划分为</a:t>
            </a:r>
            <a:r>
              <a:rPr lang="en-US" altLang="zh-CN" sz="2000" dirty="0"/>
              <a:t>8</a:t>
            </a:r>
            <a:r>
              <a:rPr lang="zh-CN" altLang="en-US" sz="2000" dirty="0"/>
              <a:t>个子节点</a:t>
            </a:r>
            <a:endParaRPr lang="en-US" sz="2000" dirty="0"/>
          </a:p>
          <a:p>
            <a:pPr lvl="2"/>
            <a:r>
              <a:rPr lang="en-US" altLang="zh-CN" sz="2000" dirty="0"/>
              <a:t>AABB</a:t>
            </a:r>
            <a:r>
              <a:rPr lang="zh-CN" altLang="en-US" sz="2000" dirty="0"/>
              <a:t>的划分很简单</a:t>
            </a:r>
            <a:endParaRPr lang="en-US" sz="2000" dirty="0"/>
          </a:p>
          <a:p>
            <a:pPr lvl="1"/>
            <a:r>
              <a:rPr lang="zh-CN" altLang="en-US" sz="2000" dirty="0"/>
              <a:t>将当前节点中的对象划分到各个子节点中</a:t>
            </a:r>
            <a:endParaRPr lang="en-US" sz="2000" dirty="0"/>
          </a:p>
          <a:p>
            <a:pPr lvl="2"/>
            <a:r>
              <a:rPr lang="zh-CN" altLang="en-US" sz="2000" dirty="0"/>
              <a:t>如果一个对象跨越了多个子节点，将它都放到这些节点中</a:t>
            </a:r>
            <a:endParaRPr lang="en-US" sz="2000" dirty="0"/>
          </a:p>
          <a:p>
            <a:pPr lvl="2"/>
            <a:r>
              <a:rPr lang="zh-CN" altLang="en-US" sz="2000" dirty="0"/>
              <a:t>在这些子节点中继续迭代</a:t>
            </a:r>
            <a:endParaRPr lang="en-US" sz="2000" dirty="0"/>
          </a:p>
          <a:p>
            <a:pPr lvl="2"/>
            <a:r>
              <a:rPr lang="zh-CN" altLang="en-US" sz="2000" dirty="0"/>
              <a:t>当达到最大迭代深度，或者子节点中含有足够少的对象时，终止迭代</a:t>
            </a:r>
            <a:endParaRPr lang="en-US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076" y="1321593"/>
            <a:ext cx="2414588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401" y="1354616"/>
            <a:ext cx="2543175" cy="205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www.vis.uni-stuttgart.de/eng/teaching/lecture/ws04/seminar_spiele/bsp/t_octre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68" y="3581400"/>
            <a:ext cx="1950720" cy="1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八叉树求交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0" y="1905000"/>
            <a:ext cx="3124200" cy="365760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zh-CN" altLang="en-US" dirty="0"/>
              <a:t>从根节点开始</a:t>
            </a:r>
            <a:endParaRPr lang="en-US" dirty="0"/>
          </a:p>
          <a:p>
            <a:pPr lvl="1"/>
            <a:r>
              <a:rPr lang="zh-CN" altLang="en-US" dirty="0"/>
              <a:t>如果一个节点是叶子节点，与该节点中所有的对象求交</a:t>
            </a:r>
            <a:endParaRPr lang="en-US" dirty="0"/>
          </a:p>
          <a:p>
            <a:pPr lvl="1"/>
            <a:r>
              <a:rPr lang="zh-CN" altLang="en-US" dirty="0"/>
              <a:t>否则遍历所有子节点，并求交</a:t>
            </a:r>
            <a:endParaRPr lang="en-US" dirty="0"/>
          </a:p>
          <a:p>
            <a:pPr lvl="2"/>
            <a:r>
              <a:rPr lang="zh-CN" altLang="en-US" dirty="0"/>
              <a:t>如果相交，迭代遍历该子节点</a:t>
            </a:r>
            <a:endParaRPr lang="en-US" dirty="0"/>
          </a:p>
          <a:p>
            <a:endParaRPr lang="en-US" dirty="0"/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3383378" y="2514600"/>
            <a:ext cx="1066800" cy="3028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1882" tIns="50941" rIns="101882" bIns="50941">
            <a:spAutoFit/>
          </a:bodyPr>
          <a:lstStyle/>
          <a:p>
            <a:endParaRPr lang="en-US"/>
          </a:p>
        </p:txBody>
      </p:sp>
      <p:sp>
        <p:nvSpPr>
          <p:cNvPr id="6" name="Line 19"/>
          <p:cNvSpPr>
            <a:spLocks noChangeShapeType="1"/>
          </p:cNvSpPr>
          <p:nvPr/>
        </p:nvSpPr>
        <p:spPr bwMode="auto">
          <a:xfrm flipH="1" flipV="1">
            <a:off x="3856891" y="3810000"/>
            <a:ext cx="3352800" cy="160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1882" tIns="50941" rIns="101882" bIns="50941"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343400" y="2209800"/>
            <a:ext cx="4495800" cy="2667000"/>
            <a:chOff x="4343400" y="1276350"/>
            <a:chExt cx="4495800" cy="2667000"/>
          </a:xfrm>
        </p:grpSpPr>
        <p:grpSp>
          <p:nvGrpSpPr>
            <p:cNvPr id="8" name="Group 13"/>
            <p:cNvGrpSpPr/>
            <p:nvPr/>
          </p:nvGrpSpPr>
          <p:grpSpPr>
            <a:xfrm>
              <a:off x="4572000" y="1362075"/>
              <a:ext cx="3962400" cy="2428875"/>
              <a:chOff x="4572000" y="1362075"/>
              <a:chExt cx="3962400" cy="2428875"/>
            </a:xfrm>
          </p:grpSpPr>
          <p:sp>
            <p:nvSpPr>
              <p:cNvPr id="23" name="Smiley Face 22"/>
              <p:cNvSpPr/>
              <p:nvPr/>
            </p:nvSpPr>
            <p:spPr>
              <a:xfrm>
                <a:off x="4572000" y="1581150"/>
                <a:ext cx="609600" cy="609600"/>
              </a:xfrm>
              <a:prstGeom prst="smileyFac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5"/>
              <p:cNvSpPr/>
              <p:nvPr/>
            </p:nvSpPr>
            <p:spPr>
              <a:xfrm>
                <a:off x="5862637" y="1362075"/>
                <a:ext cx="333375" cy="4953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6"/>
              <p:cNvSpPr/>
              <p:nvPr/>
            </p:nvSpPr>
            <p:spPr>
              <a:xfrm rot="4541334">
                <a:off x="6561871" y="1773169"/>
                <a:ext cx="334349" cy="90678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153400" y="2343150"/>
                <a:ext cx="381000" cy="14478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729045" y="3609975"/>
                <a:ext cx="205155" cy="1809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9" name="Group 11"/>
            <p:cNvGrpSpPr/>
            <p:nvPr/>
          </p:nvGrpSpPr>
          <p:grpSpPr>
            <a:xfrm>
              <a:off x="4343400" y="1276350"/>
              <a:ext cx="4495800" cy="2667000"/>
              <a:chOff x="4343400" y="1276350"/>
              <a:chExt cx="4495800" cy="26670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343400" y="1276350"/>
                <a:ext cx="4495800" cy="2667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343400" y="1276350"/>
                <a:ext cx="2247900" cy="13335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343400" y="2609850"/>
                <a:ext cx="2247900" cy="13335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591300" y="2609850"/>
                <a:ext cx="2247900" cy="13335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43400" y="1276350"/>
                <a:ext cx="1123950" cy="6667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343400" y="1943100"/>
                <a:ext cx="1123950" cy="6667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67350" y="1943100"/>
                <a:ext cx="1123950" cy="6667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591300" y="1943100"/>
                <a:ext cx="1123950" cy="6667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1300" y="1276350"/>
                <a:ext cx="1123950" cy="6667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715250" y="1276350"/>
                <a:ext cx="1123950" cy="6667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591300" y="3276600"/>
                <a:ext cx="1123950" cy="6667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591300" y="2609850"/>
                <a:ext cx="1123950" cy="6667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715250" y="2609850"/>
                <a:ext cx="1123950" cy="6667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4343400" y="2209800"/>
            <a:ext cx="4495800" cy="2667000"/>
          </a:xfrm>
          <a:prstGeom prst="rect">
            <a:avLst/>
          </a:prstGeom>
          <a:solidFill>
            <a:srgbClr val="C00000">
              <a:alpha val="2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38637" y="2209800"/>
            <a:ext cx="2252663" cy="1333500"/>
          </a:xfrm>
          <a:prstGeom prst="rect">
            <a:avLst/>
          </a:prstGeom>
          <a:solidFill>
            <a:srgbClr val="C00000">
              <a:alpha val="2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38636" y="3543300"/>
            <a:ext cx="2252663" cy="1333500"/>
          </a:xfrm>
          <a:prstGeom prst="rect">
            <a:avLst/>
          </a:prstGeom>
          <a:solidFill>
            <a:srgbClr val="C00000">
              <a:alpha val="2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591300" y="3543300"/>
            <a:ext cx="2252663" cy="1333500"/>
          </a:xfrm>
          <a:prstGeom prst="rect">
            <a:avLst/>
          </a:prstGeom>
          <a:solidFill>
            <a:srgbClr val="C00000">
              <a:alpha val="2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3916777" y="3160010"/>
            <a:ext cx="4265197" cy="12691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 lIns="101882" tIns="50941" rIns="101882" bIns="50941">
            <a:spAutoFit/>
          </a:bodyPr>
          <a:lstStyle/>
          <a:p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338636" y="2885951"/>
            <a:ext cx="1121567" cy="657349"/>
          </a:xfrm>
          <a:prstGeom prst="rect">
            <a:avLst/>
          </a:prstGeom>
          <a:solidFill>
            <a:srgbClr val="C00000">
              <a:alpha val="2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591299" y="4219451"/>
            <a:ext cx="1121567" cy="657349"/>
          </a:xfrm>
          <a:prstGeom prst="rect">
            <a:avLst/>
          </a:prstGeom>
          <a:solidFill>
            <a:srgbClr val="C00000">
              <a:alpha val="2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91298" y="3543300"/>
            <a:ext cx="1121567" cy="657349"/>
          </a:xfrm>
          <a:prstGeom prst="rect">
            <a:avLst/>
          </a:prstGeom>
          <a:solidFill>
            <a:srgbClr val="C00000">
              <a:alpha val="2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12865" y="4219451"/>
            <a:ext cx="1121567" cy="657349"/>
          </a:xfrm>
          <a:prstGeom prst="rect">
            <a:avLst/>
          </a:prstGeom>
          <a:solidFill>
            <a:srgbClr val="C00000">
              <a:alpha val="2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153400" y="3276600"/>
            <a:ext cx="381000" cy="1447800"/>
          </a:xfrm>
          <a:prstGeom prst="ellipse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5" grpId="1" animBg="1"/>
      <p:bldP spid="6" grpId="0" animBg="1"/>
      <p:bldP spid="6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八叉树的优缺点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866900"/>
            <a:ext cx="7620000" cy="4610100"/>
          </a:xfrm>
        </p:spPr>
        <p:txBody>
          <a:bodyPr/>
          <a:lstStyle/>
          <a:p>
            <a:pPr lvl="1"/>
            <a:r>
              <a:rPr lang="zh-CN" altLang="en-US" sz="2400" dirty="0"/>
              <a:t>八叉树可以处理任意场景，同时具有较好的效率</a:t>
            </a:r>
            <a:endParaRPr lang="en-US" sz="2400" dirty="0"/>
          </a:p>
          <a:p>
            <a:pPr lvl="1"/>
            <a:r>
              <a:rPr lang="zh-CN" altLang="en-US" sz="2400" dirty="0"/>
              <a:t>每条光线的平均时间复杂度是</a:t>
            </a:r>
            <a:r>
              <a:rPr lang="en-US" sz="2400" dirty="0"/>
              <a:t>O(log </a:t>
            </a:r>
            <a:r>
              <a:rPr lang="en-US" sz="2400" i="1" dirty="0"/>
              <a:t>n</a:t>
            </a:r>
            <a:r>
              <a:rPr lang="en-US" sz="2400" dirty="0"/>
              <a:t>).</a:t>
            </a:r>
          </a:p>
          <a:p>
            <a:pPr lvl="1"/>
            <a:r>
              <a:rPr lang="zh-CN" altLang="en-US" sz="2400" dirty="0"/>
              <a:t>但对一些分布非常不均匀的场景，八叉树的性能较差</a:t>
            </a:r>
            <a:endParaRPr lang="en-US" sz="2400" dirty="0"/>
          </a:p>
          <a:p>
            <a:pPr lvl="2"/>
            <a:r>
              <a:rPr lang="zh-CN" altLang="en-US" sz="2000" dirty="0"/>
              <a:t>在实践中，这样的场景是较多的</a:t>
            </a:r>
            <a:endParaRPr lang="en-US" sz="2000" dirty="0"/>
          </a:p>
          <a:p>
            <a:pPr lvl="2"/>
            <a:r>
              <a:rPr lang="zh-CN" altLang="en-US" sz="2000" dirty="0"/>
              <a:t>会在复杂几何区域中进行多次细分，构造出深度较高的八叉树，影响了效率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K-d Tree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68407" cy="49530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zh-CN" altLang="en-US" dirty="0"/>
              <a:t>需要更为智能地划分节点的大小</a:t>
            </a:r>
            <a:endParaRPr lang="en-US" dirty="0"/>
          </a:p>
          <a:p>
            <a:pPr lvl="2"/>
            <a:r>
              <a:rPr lang="zh-CN" altLang="en-US" dirty="0"/>
              <a:t>在与节点求交（更深的树）和与对象求交（深度较浅的树）之间取得平衡</a:t>
            </a:r>
            <a:endParaRPr lang="en-US" dirty="0"/>
          </a:p>
          <a:p>
            <a:pPr lvl="2"/>
            <a:r>
              <a:rPr lang="zh-CN" altLang="en-US" dirty="0"/>
              <a:t>高度复杂的孤立区域同时也导致了大量的空区域，应当快速跳过</a:t>
            </a:r>
            <a:endParaRPr lang="en-US" dirty="0"/>
          </a:p>
          <a:p>
            <a:pPr lvl="1"/>
            <a:r>
              <a:rPr lang="zh-CN" altLang="en-US" dirty="0"/>
              <a:t>定义</a:t>
            </a:r>
            <a:r>
              <a:rPr lang="en-US" dirty="0"/>
              <a:t>: </a:t>
            </a:r>
            <a:r>
              <a:rPr lang="en-US" b="1" dirty="0" err="1"/>
              <a:t>kd</a:t>
            </a:r>
            <a:r>
              <a:rPr lang="en-US" b="1" dirty="0"/>
              <a:t>-tree</a:t>
            </a:r>
            <a:r>
              <a:rPr lang="en-US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K</a:t>
            </a:r>
            <a:r>
              <a:rPr lang="zh-CN" altLang="en-US" dirty="0"/>
              <a:t>维空间中的轴平行树</a:t>
            </a:r>
            <a:endParaRPr lang="en-US" dirty="0"/>
          </a:p>
          <a:p>
            <a:pPr lvl="2"/>
            <a:r>
              <a:rPr lang="zh-CN" altLang="en-US" dirty="0"/>
              <a:t>与八叉树一致：轴平行</a:t>
            </a:r>
            <a:endParaRPr lang="en-US" dirty="0"/>
          </a:p>
          <a:p>
            <a:pPr lvl="2"/>
            <a:r>
              <a:rPr lang="zh-CN" altLang="en-US" dirty="0"/>
              <a:t>与八叉树不一致：二叉树，在每个节点选择一个维度进行划分</a:t>
            </a:r>
            <a:endParaRPr lang="en-US" dirty="0"/>
          </a:p>
          <a:p>
            <a:pPr lvl="1"/>
            <a:r>
              <a:rPr lang="zh-CN" altLang="en-US" dirty="0"/>
              <a:t>构造</a:t>
            </a:r>
            <a:r>
              <a:rPr lang="en-US" altLang="zh-CN" dirty="0"/>
              <a:t>K-d</a:t>
            </a:r>
            <a:r>
              <a:rPr lang="zh-CN" altLang="en-US" dirty="0"/>
              <a:t>树主要的困难在于如何确定每个节点的划分平面</a:t>
            </a:r>
            <a:endParaRPr lang="en-US" dirty="0"/>
          </a:p>
          <a:p>
            <a:pPr lvl="2"/>
            <a:r>
              <a:rPr lang="zh-CN" altLang="en-US" dirty="0"/>
              <a:t>需要根据场景来划分</a:t>
            </a:r>
            <a:endParaRPr lang="en-US" dirty="0"/>
          </a:p>
          <a:p>
            <a:pPr lvl="2"/>
            <a:r>
              <a:rPr lang="zh-CN" altLang="en-US" dirty="0"/>
              <a:t>退化的</a:t>
            </a:r>
            <a:r>
              <a:rPr lang="en-US" altLang="zh-CN" dirty="0"/>
              <a:t>K-d </a:t>
            </a:r>
            <a:r>
              <a:rPr lang="zh-CN" altLang="en-US" dirty="0"/>
              <a:t>树与八叉树等价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K-d Tree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40681" y="1966594"/>
            <a:ext cx="5791200" cy="237291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6553993" y="36246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379368" y="3559174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488907" y="2207814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738019" y="2698352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6730207" y="263763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547518" y="2409031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5852319" y="336153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6730207" y="3756818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6119019" y="315555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6203157" y="2045890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5585619" y="355560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6730207" y="3296046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5677694" y="336153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6804818" y="315555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5547518" y="215661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5939632" y="3822302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6449218" y="250785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6500018" y="366990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6692107" y="2257820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6017419" y="2105421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6028532" y="3493689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26"/>
          <p:cNvSpPr>
            <a:spLocks noChangeAspect="1" noChangeArrowheads="1"/>
          </p:cNvSpPr>
          <p:nvPr/>
        </p:nvSpPr>
        <p:spPr bwMode="auto">
          <a:xfrm>
            <a:off x="3528219" y="2355452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6379368" y="2176858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29"/>
          <p:cNvSpPr>
            <a:spLocks noChangeArrowheads="1"/>
          </p:cNvSpPr>
          <p:nvPr/>
        </p:nvSpPr>
        <p:spPr bwMode="auto">
          <a:xfrm>
            <a:off x="6553993" y="230901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30"/>
          <p:cNvSpPr>
            <a:spLocks noChangeArrowheads="1"/>
          </p:cNvSpPr>
          <p:nvPr/>
        </p:nvSpPr>
        <p:spPr bwMode="auto">
          <a:xfrm>
            <a:off x="5852318" y="3691333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31"/>
          <p:cNvSpPr>
            <a:spLocks noChangeArrowheads="1"/>
          </p:cNvSpPr>
          <p:nvPr/>
        </p:nvSpPr>
        <p:spPr bwMode="auto">
          <a:xfrm>
            <a:off x="5814218" y="246975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1" name="Straight Connector 30"/>
          <p:cNvCxnSpPr>
            <a:cxnSpLocks noChangeShapeType="1"/>
            <a:endCxn id="4" idx="2"/>
          </p:cNvCxnSpPr>
          <p:nvPr/>
        </p:nvCxnSpPr>
        <p:spPr bwMode="auto">
          <a:xfrm>
            <a:off x="4520407" y="1950641"/>
            <a:ext cx="15875" cy="2388869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32" name="TextBox 31"/>
          <p:cNvSpPr txBox="1"/>
          <p:nvPr/>
        </p:nvSpPr>
        <p:spPr>
          <a:xfrm>
            <a:off x="1377156" y="4266406"/>
            <a:ext cx="3032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81081" y="4292600"/>
            <a:ext cx="5132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x=1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13631" y="1905000"/>
            <a:ext cx="62706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y=1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9600" y="4740870"/>
            <a:ext cx="80772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latin typeface="+mj-lt"/>
              </a:rPr>
              <a:t>从中间划分？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在遍历中，光线通过左边和右边的区域的机会是相等的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但是在右边节点与对象求交的代价要高得多！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457200" lvl="2">
              <a:buFont typeface="Arial" pitchFamily="34" charset="0"/>
              <a:buChar char="•"/>
              <a:defRPr/>
            </a:pPr>
            <a:r>
              <a:rPr lang="en-US" sz="2400" dirty="0"/>
              <a:t>  </a:t>
            </a:r>
            <a:r>
              <a:rPr lang="zh-CN" altLang="en-US" sz="2400" dirty="0"/>
              <a:t>我们如何达到最优化</a:t>
            </a:r>
            <a:r>
              <a:rPr lang="en-US" sz="2400" dirty="0"/>
              <a:t>?</a:t>
            </a:r>
          </a:p>
          <a:p>
            <a:pPr>
              <a:buFont typeface="Arial" pitchFamily="34" charset="0"/>
              <a:buChar char="•"/>
              <a:defRPr/>
            </a:pP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/>
      <p:bldP spid="33" grpId="0"/>
      <p:bldP spid="34" grpId="0"/>
      <p:bldP spid="3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K-d Tree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416" y="4882515"/>
            <a:ext cx="81651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+mj-lt"/>
              </a:rPr>
              <a:t>从中间划分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?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两边与对象求交的代码是大致相等的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但是光线通过左边的几率要大得多！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5350" y="4580891"/>
            <a:ext cx="3032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9275" y="4595733"/>
            <a:ext cx="5132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x=1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1825" y="2219484"/>
            <a:ext cx="62706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y=1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40681" y="2280999"/>
            <a:ext cx="5791200" cy="237291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6553993" y="3939063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379368" y="3873579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6488907" y="2522219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38019" y="3012757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6730207" y="2952035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5547518" y="2723436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5852319" y="3675935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6730207" y="4071223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6119019" y="3469957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6203157" y="2360295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5585619" y="3870007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5"/>
          <p:cNvSpPr>
            <a:spLocks noChangeArrowheads="1"/>
          </p:cNvSpPr>
          <p:nvPr/>
        </p:nvSpPr>
        <p:spPr bwMode="auto">
          <a:xfrm>
            <a:off x="6730207" y="3610451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5677694" y="3675935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6804818" y="3469957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auto">
          <a:xfrm>
            <a:off x="5547518" y="2471023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>
            <a:off x="5939632" y="4136707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0"/>
          <p:cNvSpPr>
            <a:spLocks noChangeArrowheads="1"/>
          </p:cNvSpPr>
          <p:nvPr/>
        </p:nvSpPr>
        <p:spPr bwMode="auto">
          <a:xfrm>
            <a:off x="6449218" y="2822257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21"/>
          <p:cNvSpPr>
            <a:spLocks noChangeArrowheads="1"/>
          </p:cNvSpPr>
          <p:nvPr/>
        </p:nvSpPr>
        <p:spPr bwMode="auto">
          <a:xfrm>
            <a:off x="6500018" y="3984307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2"/>
          <p:cNvSpPr>
            <a:spLocks noChangeArrowheads="1"/>
          </p:cNvSpPr>
          <p:nvPr/>
        </p:nvSpPr>
        <p:spPr bwMode="auto">
          <a:xfrm>
            <a:off x="6692107" y="2572225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23"/>
          <p:cNvSpPr>
            <a:spLocks noChangeArrowheads="1"/>
          </p:cNvSpPr>
          <p:nvPr/>
        </p:nvSpPr>
        <p:spPr bwMode="auto">
          <a:xfrm>
            <a:off x="6017419" y="2419826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6028532" y="3808094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26"/>
          <p:cNvSpPr>
            <a:spLocks noChangeAspect="1" noChangeArrowheads="1"/>
          </p:cNvSpPr>
          <p:nvPr/>
        </p:nvSpPr>
        <p:spPr bwMode="auto">
          <a:xfrm>
            <a:off x="3528219" y="2669857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6379368" y="2491263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29"/>
          <p:cNvSpPr>
            <a:spLocks noChangeArrowheads="1"/>
          </p:cNvSpPr>
          <p:nvPr/>
        </p:nvSpPr>
        <p:spPr bwMode="auto">
          <a:xfrm>
            <a:off x="6553993" y="2623423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0"/>
          <p:cNvSpPr>
            <a:spLocks noChangeArrowheads="1"/>
          </p:cNvSpPr>
          <p:nvPr/>
        </p:nvSpPr>
        <p:spPr bwMode="auto">
          <a:xfrm>
            <a:off x="5852318" y="400573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31"/>
          <p:cNvSpPr>
            <a:spLocks noChangeArrowheads="1"/>
          </p:cNvSpPr>
          <p:nvPr/>
        </p:nvSpPr>
        <p:spPr bwMode="auto">
          <a:xfrm>
            <a:off x="5814218" y="2784157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5" name="Straight Connector 34"/>
          <p:cNvCxnSpPr>
            <a:cxnSpLocks noChangeShapeType="1"/>
          </p:cNvCxnSpPr>
          <p:nvPr/>
        </p:nvCxnSpPr>
        <p:spPr bwMode="auto">
          <a:xfrm>
            <a:off x="6441280" y="2275522"/>
            <a:ext cx="15875" cy="2388869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K-d Tree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4564857"/>
            <a:ext cx="3032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84256" y="4576127"/>
            <a:ext cx="5132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x=1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7600" y="2204839"/>
            <a:ext cx="62706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y=1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900" y="4864894"/>
            <a:ext cx="8153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+mj-lt"/>
              </a:rPr>
              <a:t>代价最优的划分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+mj-lt"/>
              </a:rPr>
              <a:t>试图平衡通过该节点的几率与通过该节点的求交代价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将复杂的几何快速分离，构造大的空节点，以便在遍历中快速剔除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40681" y="2263378"/>
            <a:ext cx="5791200" cy="237291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6553993" y="392144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379368" y="38559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6488907" y="2504598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38019" y="2995136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6730207" y="2934414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5547518" y="2705815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5852319" y="3658314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6730207" y="4053602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6119019" y="3452336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6203157" y="2342674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5585619" y="3852386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5"/>
          <p:cNvSpPr>
            <a:spLocks noChangeArrowheads="1"/>
          </p:cNvSpPr>
          <p:nvPr/>
        </p:nvSpPr>
        <p:spPr bwMode="auto">
          <a:xfrm>
            <a:off x="6730207" y="3592830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5677694" y="3658314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6804818" y="3452336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auto">
          <a:xfrm>
            <a:off x="5547518" y="245340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>
            <a:off x="5939632" y="4119086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0"/>
          <p:cNvSpPr>
            <a:spLocks noChangeArrowheads="1"/>
          </p:cNvSpPr>
          <p:nvPr/>
        </p:nvSpPr>
        <p:spPr bwMode="auto">
          <a:xfrm>
            <a:off x="6449218" y="2804636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21"/>
          <p:cNvSpPr>
            <a:spLocks noChangeArrowheads="1"/>
          </p:cNvSpPr>
          <p:nvPr/>
        </p:nvSpPr>
        <p:spPr bwMode="auto">
          <a:xfrm>
            <a:off x="6500018" y="3966686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2"/>
          <p:cNvSpPr>
            <a:spLocks noChangeArrowheads="1"/>
          </p:cNvSpPr>
          <p:nvPr/>
        </p:nvSpPr>
        <p:spPr bwMode="auto">
          <a:xfrm>
            <a:off x="6692107" y="2554604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23"/>
          <p:cNvSpPr>
            <a:spLocks noChangeArrowheads="1"/>
          </p:cNvSpPr>
          <p:nvPr/>
        </p:nvSpPr>
        <p:spPr bwMode="auto">
          <a:xfrm>
            <a:off x="6017419" y="2402205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6028532" y="3790473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26"/>
          <p:cNvSpPr>
            <a:spLocks noChangeAspect="1" noChangeArrowheads="1"/>
          </p:cNvSpPr>
          <p:nvPr/>
        </p:nvSpPr>
        <p:spPr bwMode="auto">
          <a:xfrm>
            <a:off x="3528219" y="2652236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6379368" y="247364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29"/>
          <p:cNvSpPr>
            <a:spLocks noChangeArrowheads="1"/>
          </p:cNvSpPr>
          <p:nvPr/>
        </p:nvSpPr>
        <p:spPr bwMode="auto">
          <a:xfrm>
            <a:off x="6553993" y="260580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0"/>
          <p:cNvSpPr>
            <a:spLocks noChangeArrowheads="1"/>
          </p:cNvSpPr>
          <p:nvPr/>
        </p:nvSpPr>
        <p:spPr bwMode="auto">
          <a:xfrm>
            <a:off x="5852318" y="3988117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31"/>
          <p:cNvSpPr>
            <a:spLocks noChangeArrowheads="1"/>
          </p:cNvSpPr>
          <p:nvPr/>
        </p:nvSpPr>
        <p:spPr bwMode="auto">
          <a:xfrm>
            <a:off x="5814218" y="2766536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5" name="Straight Connector 34"/>
          <p:cNvCxnSpPr>
            <a:cxnSpLocks noChangeShapeType="1"/>
          </p:cNvCxnSpPr>
          <p:nvPr/>
        </p:nvCxnSpPr>
        <p:spPr bwMode="auto">
          <a:xfrm>
            <a:off x="5493543" y="2257901"/>
            <a:ext cx="15875" cy="2388869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K-d Tree</a:t>
            </a:r>
            <a:endParaRPr lang="zh-CN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4852" y="4482405"/>
            <a:ext cx="8763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Verdana" pitchFamily="34" charset="0"/>
              </a:rPr>
              <a:t>什么时候需要划分子节点</a:t>
            </a:r>
            <a:r>
              <a:rPr lang="en-US" sz="2400" b="1" dirty="0">
                <a:solidFill>
                  <a:schemeClr val="tx1"/>
                </a:solidFill>
                <a:latin typeface="Verdana" pitchFamily="34" charset="0"/>
              </a:rPr>
              <a:t>?</a:t>
            </a:r>
            <a:endParaRPr lang="en-US" sz="2400" dirty="0">
              <a:solidFill>
                <a:schemeClr val="tx1"/>
              </a:solidFill>
              <a:latin typeface="Verdana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Verdana" pitchFamily="34" charset="0"/>
              </a:rPr>
              <a:t>左子节点不需要进一步划分</a:t>
            </a:r>
            <a:endParaRPr lang="en-US" sz="2400" dirty="0">
              <a:solidFill>
                <a:schemeClr val="tx1"/>
              </a:solidFill>
              <a:latin typeface="Verdana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Verdana" pitchFamily="34" charset="0"/>
              </a:rPr>
              <a:t>右子节点可以大概从中间划分（分布均匀）</a:t>
            </a:r>
            <a:endParaRPr lang="en-US" sz="2400" dirty="0">
              <a:solidFill>
                <a:schemeClr val="tx1"/>
              </a:solidFill>
              <a:latin typeface="Verdana" pitchFamily="34" charset="0"/>
            </a:endParaRPr>
          </a:p>
          <a:p>
            <a:pPr>
              <a:buFont typeface="Arial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Verdana" pitchFamily="34" charset="0"/>
              </a:rPr>
              <a:t> 与八叉树的不同：只通过一次划分就分离了右边的复杂几何，从而构造了深度更浅的树</a:t>
            </a:r>
            <a:endParaRPr lang="en-US" sz="2400" b="1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5025" y="4335840"/>
            <a:ext cx="3032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8950" y="4355684"/>
            <a:ext cx="5132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x=1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5150" y="1980767"/>
            <a:ext cx="62706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y=1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40681" y="2043394"/>
            <a:ext cx="5791200" cy="237291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26"/>
          <p:cNvSpPr>
            <a:spLocks noChangeAspect="1" noChangeArrowheads="1"/>
          </p:cNvSpPr>
          <p:nvPr/>
        </p:nvSpPr>
        <p:spPr bwMode="auto">
          <a:xfrm>
            <a:off x="3528219" y="2432252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5484812" y="2027441"/>
            <a:ext cx="15875" cy="2388869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553993" y="37014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6379368" y="3635974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6488907" y="2284614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5738019" y="2775152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6730207" y="271443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9"/>
          <p:cNvSpPr>
            <a:spLocks noChangeArrowheads="1"/>
          </p:cNvSpPr>
          <p:nvPr/>
        </p:nvSpPr>
        <p:spPr bwMode="auto">
          <a:xfrm>
            <a:off x="5547518" y="2485831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>
            <a:off x="5852319" y="343833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1"/>
          <p:cNvSpPr>
            <a:spLocks noChangeArrowheads="1"/>
          </p:cNvSpPr>
          <p:nvPr/>
        </p:nvSpPr>
        <p:spPr bwMode="auto">
          <a:xfrm>
            <a:off x="6730207" y="3833618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"/>
          <p:cNvSpPr>
            <a:spLocks noChangeArrowheads="1"/>
          </p:cNvSpPr>
          <p:nvPr/>
        </p:nvSpPr>
        <p:spPr bwMode="auto">
          <a:xfrm>
            <a:off x="6119019" y="323235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auto">
          <a:xfrm>
            <a:off x="6203157" y="2122690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5585619" y="363240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6730207" y="3372846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16"/>
          <p:cNvSpPr>
            <a:spLocks noChangeArrowheads="1"/>
          </p:cNvSpPr>
          <p:nvPr/>
        </p:nvSpPr>
        <p:spPr bwMode="auto">
          <a:xfrm>
            <a:off x="5677694" y="343833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7"/>
          <p:cNvSpPr>
            <a:spLocks noChangeArrowheads="1"/>
          </p:cNvSpPr>
          <p:nvPr/>
        </p:nvSpPr>
        <p:spPr bwMode="auto">
          <a:xfrm>
            <a:off x="6804818" y="323235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18"/>
          <p:cNvSpPr>
            <a:spLocks noChangeArrowheads="1"/>
          </p:cNvSpPr>
          <p:nvPr/>
        </p:nvSpPr>
        <p:spPr bwMode="auto">
          <a:xfrm>
            <a:off x="5547518" y="223341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19"/>
          <p:cNvSpPr>
            <a:spLocks noChangeArrowheads="1"/>
          </p:cNvSpPr>
          <p:nvPr/>
        </p:nvSpPr>
        <p:spPr bwMode="auto">
          <a:xfrm>
            <a:off x="5939632" y="3899102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0"/>
          <p:cNvSpPr>
            <a:spLocks noChangeArrowheads="1"/>
          </p:cNvSpPr>
          <p:nvPr/>
        </p:nvSpPr>
        <p:spPr bwMode="auto">
          <a:xfrm>
            <a:off x="6449218" y="258465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21"/>
          <p:cNvSpPr>
            <a:spLocks noChangeArrowheads="1"/>
          </p:cNvSpPr>
          <p:nvPr/>
        </p:nvSpPr>
        <p:spPr bwMode="auto">
          <a:xfrm>
            <a:off x="6500018" y="374670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2"/>
          <p:cNvSpPr>
            <a:spLocks noChangeArrowheads="1"/>
          </p:cNvSpPr>
          <p:nvPr/>
        </p:nvSpPr>
        <p:spPr bwMode="auto">
          <a:xfrm>
            <a:off x="6692107" y="2334620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auto">
          <a:xfrm>
            <a:off x="6017419" y="2182221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6028532" y="3570489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6379368" y="2253658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29"/>
          <p:cNvSpPr>
            <a:spLocks noChangeArrowheads="1"/>
          </p:cNvSpPr>
          <p:nvPr/>
        </p:nvSpPr>
        <p:spPr bwMode="auto">
          <a:xfrm>
            <a:off x="6553993" y="238581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30"/>
          <p:cNvSpPr>
            <a:spLocks noChangeArrowheads="1"/>
          </p:cNvSpPr>
          <p:nvPr/>
        </p:nvSpPr>
        <p:spPr bwMode="auto">
          <a:xfrm>
            <a:off x="5852318" y="3768133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AutoShape 31"/>
          <p:cNvSpPr>
            <a:spLocks noChangeArrowheads="1"/>
          </p:cNvSpPr>
          <p:nvPr/>
        </p:nvSpPr>
        <p:spPr bwMode="auto">
          <a:xfrm>
            <a:off x="5814218" y="254655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" name="Straight Connector 35"/>
          <p:cNvCxnSpPr>
            <a:cxnSpLocks noChangeShapeType="1"/>
          </p:cNvCxnSpPr>
          <p:nvPr/>
        </p:nvCxnSpPr>
        <p:spPr bwMode="auto">
          <a:xfrm>
            <a:off x="5492750" y="3234828"/>
            <a:ext cx="1955800" cy="1191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6477000" y="2037917"/>
            <a:ext cx="7937" cy="1190864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>
            <a:off x="6430183" y="3225446"/>
            <a:ext cx="7937" cy="1190864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：基于多边形扫描的绘制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33550"/>
            <a:ext cx="8229600" cy="360045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从多边形开始，经过光栅化得到屏幕上的像素</a:t>
            </a:r>
            <a:r>
              <a:rPr lang="en-US" sz="2400" dirty="0"/>
              <a:t> </a:t>
            </a:r>
          </a:p>
          <a:p>
            <a:r>
              <a:rPr lang="zh-CN" altLang="en-US" sz="2400" dirty="0"/>
              <a:t>伪代码</a:t>
            </a:r>
            <a:r>
              <a:rPr lang="en-US" sz="2400" dirty="0"/>
              <a:t>:</a:t>
            </a:r>
          </a:p>
          <a:p>
            <a:pPr marL="742950" indent="0">
              <a:spcBef>
                <a:spcPts val="0"/>
              </a:spcBef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for each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object in scene:</a:t>
            </a:r>
          </a:p>
          <a:p>
            <a:pPr marL="742950" indent="0"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for each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triangle in object:</a:t>
            </a:r>
          </a:p>
          <a:p>
            <a:pPr marL="742950" indent="0"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pass vertex geometry, camera matrices, and 		lights to the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shader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program,</a:t>
            </a:r>
          </a:p>
          <a:p>
            <a:pPr marL="742950" indent="0"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which renders each triangle (using z-buffer) 			into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framebuffer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742950" indent="0"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endParaRPr lang="en-US" dirty="0"/>
          </a:p>
        </p:txBody>
      </p:sp>
      <p:pic>
        <p:nvPicPr>
          <p:cNvPr id="5" name="Picture 2170" descr="sphe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8864" y="4724400"/>
            <a:ext cx="1267281" cy="128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034552"/>
              </p:ext>
            </p:extLst>
          </p:nvPr>
        </p:nvGraphicFramePr>
        <p:xfrm>
          <a:off x="6379464" y="4724400"/>
          <a:ext cx="1316736" cy="1316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5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5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45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38460" marR="38460" marT="14423" marB="144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3179064" y="5242614"/>
            <a:ext cx="2971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52800" y="5498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zh-CN" altLang="en-US" dirty="0"/>
              <a:t>将三角形绘制到屏幕上</a:t>
            </a:r>
            <a:r>
              <a:rPr lang="en-US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K-D Tree</a:t>
            </a:r>
            <a:r>
              <a:rPr lang="zh-CN" altLang="en-US" dirty="0"/>
              <a:t>的构造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809750"/>
            <a:ext cx="7391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分割面的选取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74195" y="1847849"/>
            <a:ext cx="8612605" cy="3886200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zh-CN" altLang="en-US" dirty="0"/>
              <a:t>基于面积的启发式算法伪代码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pPr lvl="1"/>
            <a:r>
              <a:rPr lang="zh-CN" altLang="en-US" sz="2400" dirty="0"/>
              <a:t>假设光线均匀地通过空间</a:t>
            </a:r>
            <a:endParaRPr lang="en-US" sz="2400" dirty="0"/>
          </a:p>
          <a:p>
            <a:pPr lvl="2"/>
            <a:r>
              <a:rPr lang="en-US" dirty="0" err="1"/>
              <a:t>Prob</a:t>
            </a:r>
            <a:r>
              <a:rPr lang="en-US" baseline="-25000" dirty="0" err="1"/>
              <a:t>child</a:t>
            </a:r>
            <a:r>
              <a:rPr lang="en-US" dirty="0"/>
              <a:t> = </a:t>
            </a:r>
            <a:r>
              <a:rPr lang="zh-CN" altLang="en-US" dirty="0"/>
              <a:t>子节点面积与父节点面积的比率</a:t>
            </a:r>
            <a:endParaRPr lang="en-US" dirty="0"/>
          </a:p>
          <a:p>
            <a:pPr lvl="2"/>
            <a:r>
              <a:rPr lang="en-US" dirty="0" err="1"/>
              <a:t>Cost</a:t>
            </a:r>
            <a:r>
              <a:rPr lang="en-US" baseline="-25000" dirty="0" err="1"/>
              <a:t>child</a:t>
            </a:r>
            <a:r>
              <a:rPr lang="en-US" dirty="0"/>
              <a:t> = </a:t>
            </a:r>
            <a:r>
              <a:rPr lang="zh-CN" altLang="en-US" dirty="0"/>
              <a:t>子节点中包含的对象数量</a:t>
            </a:r>
            <a:endParaRPr lang="en-US" dirty="0"/>
          </a:p>
          <a:p>
            <a:pPr lvl="2"/>
            <a:r>
              <a:rPr lang="en-US" dirty="0" err="1"/>
              <a:t>Prob</a:t>
            </a:r>
            <a:r>
              <a:rPr lang="en-US" baseline="-25000" dirty="0" err="1"/>
              <a:t>child</a:t>
            </a:r>
            <a:r>
              <a:rPr lang="en-US" dirty="0"/>
              <a:t> * </a:t>
            </a:r>
            <a:r>
              <a:rPr lang="en-US" dirty="0" err="1"/>
              <a:t>Cost</a:t>
            </a:r>
            <a:r>
              <a:rPr lang="en-US" baseline="-25000" dirty="0" err="1"/>
              <a:t>child</a:t>
            </a:r>
            <a:r>
              <a:rPr lang="en-US" dirty="0"/>
              <a:t> = </a:t>
            </a:r>
            <a:r>
              <a:rPr lang="zh-CN" altLang="en-US" dirty="0"/>
              <a:t>子节点的期望代价</a:t>
            </a:r>
            <a:endParaRPr lang="en-US" sz="2400" dirty="0"/>
          </a:p>
          <a:p>
            <a:pPr lvl="1"/>
            <a:r>
              <a:rPr lang="zh-CN" altLang="en-US" sz="2400" dirty="0"/>
              <a:t>可能的分割位置是无穷的</a:t>
            </a:r>
            <a:endParaRPr lang="en-US" sz="2400" dirty="0"/>
          </a:p>
          <a:p>
            <a:pPr lvl="2"/>
            <a:r>
              <a:rPr lang="zh-CN" altLang="en-US" dirty="0"/>
              <a:t>如何选择</a:t>
            </a:r>
            <a:r>
              <a:rPr lang="en-US" dirty="0"/>
              <a:t>?</a:t>
            </a:r>
          </a:p>
          <a:p>
            <a:pPr lvl="2"/>
            <a:r>
              <a:rPr lang="zh-CN" altLang="en-US" dirty="0"/>
              <a:t>只考虑对象边缘与轴平行的面</a:t>
            </a:r>
            <a:endParaRPr lang="en-US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57200" y="2133599"/>
            <a:ext cx="82296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82563" algn="l"/>
                <a:tab pos="365125" algn="l"/>
                <a:tab pos="547688" algn="l"/>
              </a:tabLst>
            </a:pPr>
            <a:r>
              <a:rPr lang="en-US" dirty="0">
                <a:solidFill>
                  <a:schemeClr val="tx1"/>
                </a:solidFill>
              </a:rPr>
              <a:t>Given AAB of current node and list of primitives </a:t>
            </a:r>
            <a:r>
              <a:rPr lang="en-US" i="1" dirty="0">
                <a:solidFill>
                  <a:schemeClr val="tx1"/>
                </a:solidFill>
              </a:rPr>
              <a:t>L</a:t>
            </a:r>
            <a:endParaRPr lang="en-US" dirty="0">
              <a:solidFill>
                <a:schemeClr val="tx1"/>
              </a:solidFill>
            </a:endParaRPr>
          </a:p>
          <a:p>
            <a:pPr>
              <a:tabLst>
                <a:tab pos="182563" algn="l"/>
                <a:tab pos="365125" algn="l"/>
                <a:tab pos="547688" algn="l"/>
              </a:tabLst>
            </a:pPr>
            <a:r>
              <a:rPr lang="en-US" dirty="0">
                <a:solidFill>
                  <a:schemeClr val="tx1"/>
                </a:solidFill>
              </a:rPr>
              <a:t>	for each possible split position (see next slide)</a:t>
            </a:r>
            <a:endParaRPr lang="en-US" i="1" dirty="0">
              <a:solidFill>
                <a:schemeClr val="tx1"/>
              </a:solidFill>
            </a:endParaRPr>
          </a:p>
          <a:p>
            <a:pPr>
              <a:tabLst>
                <a:tab pos="182563" algn="l"/>
                <a:tab pos="365125" algn="l"/>
                <a:tab pos="547688" algn="l"/>
              </a:tabLst>
            </a:pPr>
            <a:r>
              <a:rPr lang="en-US" b="1" i="1" dirty="0">
                <a:solidFill>
                  <a:schemeClr val="tx1"/>
                </a:solidFill>
              </a:rPr>
              <a:t>		cost</a:t>
            </a:r>
            <a:r>
              <a:rPr lang="en-US" b="1" dirty="0">
                <a:solidFill>
                  <a:schemeClr val="tx1"/>
                </a:solidFill>
              </a:rPr>
              <a:t> = </a:t>
            </a:r>
            <a:r>
              <a:rPr lang="en-US" b="1" dirty="0" err="1">
                <a:solidFill>
                  <a:schemeClr val="tx1"/>
                </a:solidFill>
              </a:rPr>
              <a:t>Prob</a:t>
            </a:r>
            <a:r>
              <a:rPr lang="en-US" b="1" baseline="-25000" dirty="0" err="1">
                <a:solidFill>
                  <a:schemeClr val="tx1"/>
                </a:solidFill>
              </a:rPr>
              <a:t>left</a:t>
            </a:r>
            <a:r>
              <a:rPr lang="en-US" b="1" dirty="0">
                <a:solidFill>
                  <a:schemeClr val="tx1"/>
                </a:solidFill>
              </a:rPr>
              <a:t> * </a:t>
            </a:r>
            <a:r>
              <a:rPr lang="en-US" b="1" dirty="0" err="1">
                <a:solidFill>
                  <a:schemeClr val="tx1"/>
                </a:solidFill>
              </a:rPr>
              <a:t>Cost</a:t>
            </a:r>
            <a:r>
              <a:rPr lang="en-US" b="1" baseline="-25000" dirty="0" err="1">
                <a:solidFill>
                  <a:schemeClr val="tx1"/>
                </a:solidFill>
              </a:rPr>
              <a:t>left</a:t>
            </a:r>
            <a:r>
              <a:rPr lang="en-US" b="1" dirty="0">
                <a:solidFill>
                  <a:schemeClr val="tx1"/>
                </a:solidFill>
              </a:rPr>
              <a:t>  +  </a:t>
            </a:r>
            <a:r>
              <a:rPr lang="en-US" b="1" dirty="0" err="1">
                <a:solidFill>
                  <a:schemeClr val="tx1"/>
                </a:solidFill>
              </a:rPr>
              <a:t>Prob</a:t>
            </a:r>
            <a:r>
              <a:rPr lang="en-US" b="1" baseline="-25000" dirty="0" err="1">
                <a:solidFill>
                  <a:schemeClr val="tx1"/>
                </a:solidFill>
              </a:rPr>
              <a:t>right</a:t>
            </a:r>
            <a:r>
              <a:rPr lang="en-US" b="1" dirty="0">
                <a:solidFill>
                  <a:schemeClr val="tx1"/>
                </a:solidFill>
              </a:rPr>
              <a:t> * </a:t>
            </a:r>
            <a:r>
              <a:rPr lang="en-US" b="1" dirty="0" err="1">
                <a:solidFill>
                  <a:schemeClr val="tx1"/>
                </a:solidFill>
              </a:rPr>
              <a:t>Cost</a:t>
            </a:r>
            <a:r>
              <a:rPr lang="en-US" b="1" baseline="-25000" dirty="0" err="1">
                <a:solidFill>
                  <a:schemeClr val="tx1"/>
                </a:solidFill>
              </a:rPr>
              <a:t>right</a:t>
            </a:r>
            <a:r>
              <a:rPr lang="en-US" b="1" dirty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  <a:p>
            <a:pPr>
              <a:tabLst>
                <a:tab pos="182563" algn="l"/>
                <a:tab pos="365125" algn="l"/>
                <a:tab pos="547688" algn="l"/>
              </a:tabLst>
            </a:pPr>
            <a:r>
              <a:rPr lang="en-US" dirty="0">
                <a:solidFill>
                  <a:schemeClr val="tx1"/>
                </a:solidFill>
              </a:rPr>
              <a:t>	use split plane which minimizes this cost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84075" y="2743199"/>
            <a:ext cx="3174396" cy="682204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3429000" y="927408"/>
          <a:ext cx="43434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4" name="Group 83"/>
          <p:cNvGrpSpPr/>
          <p:nvPr/>
        </p:nvGrpSpPr>
        <p:grpSpPr>
          <a:xfrm>
            <a:off x="3029871" y="729734"/>
            <a:ext cx="5123529" cy="3601997"/>
            <a:chOff x="3029871" y="729734"/>
            <a:chExt cx="5123529" cy="3601997"/>
          </a:xfrm>
        </p:grpSpPr>
        <p:sp>
          <p:nvSpPr>
            <p:cNvPr id="43" name="TextBox 42"/>
            <p:cNvSpPr txBox="1"/>
            <p:nvPr/>
          </p:nvSpPr>
          <p:spPr>
            <a:xfrm>
              <a:off x="3276600" y="3733799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43800" y="3753637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86400" y="3962399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29871" y="1884401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62300" y="729734"/>
              <a:ext cx="22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3867282" y="1142999"/>
              <a:ext cx="418836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6477000" y="2590799"/>
              <a:ext cx="1279896" cy="838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724400" y="1807594"/>
              <a:ext cx="1295400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4601" y="939950"/>
            <a:ext cx="2627514" cy="520399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2" name="TextBox 5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6902" y="1578799"/>
            <a:ext cx="2761077" cy="520399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3" name="TextBox 5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2213384"/>
            <a:ext cx="2761077" cy="52039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4" name="TextBox 5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2847969"/>
            <a:ext cx="2761077" cy="520399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5" name="TextBox 5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9799" y="3482554"/>
            <a:ext cx="2761077" cy="520399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6" name="TextBox 5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7819" y="4113525"/>
            <a:ext cx="2456506" cy="520399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78173" y="377773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3695700" y="914399"/>
            <a:ext cx="342900" cy="3174668"/>
            <a:chOff x="3695700" y="914399"/>
            <a:chExt cx="342900" cy="3174668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867150" y="914399"/>
              <a:ext cx="0" cy="29260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95700" y="3812068"/>
              <a:ext cx="342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s1</a:t>
              </a:r>
            </a:p>
          </p:txBody>
        </p:sp>
      </p:grpSp>
      <p:cxnSp>
        <p:nvCxnSpPr>
          <p:cNvPr id="61" name="Straight Connector 60"/>
          <p:cNvCxnSpPr/>
          <p:nvPr/>
        </p:nvCxnSpPr>
        <p:spPr>
          <a:xfrm>
            <a:off x="3873616" y="914399"/>
            <a:ext cx="0" cy="2926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114800" y="914399"/>
            <a:ext cx="342900" cy="3174668"/>
            <a:chOff x="4114800" y="914399"/>
            <a:chExt cx="342900" cy="3174668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4286250" y="914399"/>
              <a:ext cx="0" cy="29260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4114800" y="3812068"/>
              <a:ext cx="342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s2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4287315" y="940131"/>
            <a:ext cx="0" cy="2926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552950" y="914400"/>
            <a:ext cx="342900" cy="3174668"/>
            <a:chOff x="4552950" y="914400"/>
            <a:chExt cx="342900" cy="3174668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4724400" y="914400"/>
              <a:ext cx="0" cy="29260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552950" y="3812069"/>
              <a:ext cx="342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s3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878173" y="914400"/>
            <a:ext cx="342900" cy="3461267"/>
            <a:chOff x="5878173" y="914400"/>
            <a:chExt cx="342900" cy="3461267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6019800" y="914400"/>
              <a:ext cx="0" cy="29260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5878173" y="4098668"/>
              <a:ext cx="342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s4</a:t>
              </a: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4724400" y="914399"/>
            <a:ext cx="0" cy="2926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019800" y="914400"/>
            <a:ext cx="0" cy="2926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6297133" y="940131"/>
            <a:ext cx="342900" cy="3174668"/>
            <a:chOff x="6297133" y="940131"/>
            <a:chExt cx="342900" cy="3174668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6468583" y="940131"/>
              <a:ext cx="0" cy="29260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6297133" y="3837800"/>
              <a:ext cx="342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s5</a:t>
              </a: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6468583" y="921563"/>
            <a:ext cx="0" cy="2926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7620000" y="914673"/>
            <a:ext cx="342900" cy="3461267"/>
            <a:chOff x="7620000" y="914673"/>
            <a:chExt cx="342900" cy="3461267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7761627" y="914673"/>
              <a:ext cx="0" cy="29260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7620000" y="4098941"/>
              <a:ext cx="342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s6</a:t>
              </a: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7756896" y="911720"/>
            <a:ext cx="0" cy="2926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019800" y="921563"/>
            <a:ext cx="0" cy="292608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加速数据结构总结</a:t>
            </a:r>
          </a:p>
        </p:txBody>
      </p:sp>
      <p:pic>
        <p:nvPicPr>
          <p:cNvPr id="4" name="Picture 7" descr="BVH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10" y="2179102"/>
            <a:ext cx="2857093" cy="285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Grid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2944" y="2194293"/>
            <a:ext cx="2857093" cy="285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Grid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2944" y="2194293"/>
            <a:ext cx="2857093" cy="285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1069336" y="5042712"/>
            <a:ext cx="2881937" cy="42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r>
              <a:rPr lang="zh-CN" altLang="en-US" sz="2100" dirty="0">
                <a:solidFill>
                  <a:schemeClr val="tx1"/>
                </a:solidFill>
              </a:rPr>
              <a:t>层次包围盒</a:t>
            </a: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4908" y="2179101"/>
            <a:ext cx="2857492" cy="285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4908" y="2179101"/>
            <a:ext cx="2857492" cy="285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3" descr="BVH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4910" y="2179102"/>
            <a:ext cx="2857093" cy="285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4876800" y="5060702"/>
            <a:ext cx="3577577" cy="42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r>
              <a:rPr lang="zh-CN" altLang="en-US" sz="2100" dirty="0"/>
              <a:t>均匀网格</a:t>
            </a:r>
            <a:endParaRPr lang="en-US" sz="2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加速数据结构总结</a:t>
            </a:r>
          </a:p>
        </p:txBody>
      </p:sp>
      <p:pic>
        <p:nvPicPr>
          <p:cNvPr id="4" name="Picture 8" descr="Octree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700" y="1752600"/>
            <a:ext cx="3103590" cy="310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Octree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8700" y="1752600"/>
            <a:ext cx="3103590" cy="310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Octree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8700" y="1752600"/>
            <a:ext cx="3103590" cy="310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Octree0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1210" y="1771337"/>
            <a:ext cx="3103590" cy="308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Kd-tree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1771337"/>
            <a:ext cx="3103590" cy="310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5" descr="Kd-tree0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1771337"/>
            <a:ext cx="3103590" cy="310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 descr="Kd-tree0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29200" y="1771337"/>
            <a:ext cx="3103590" cy="310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 descr="Kd-tree0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29200" y="1771337"/>
            <a:ext cx="3103590" cy="310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856568" y="4991311"/>
            <a:ext cx="3130578" cy="42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r>
              <a:rPr lang="zh-CN" altLang="en-US" sz="2100" dirty="0"/>
              <a:t>八叉树</a:t>
            </a:r>
            <a:endParaRPr lang="en-US" dirty="0"/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5046305" y="4991311"/>
            <a:ext cx="3130578" cy="60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r>
              <a:rPr lang="en-US" sz="2100" dirty="0" err="1">
                <a:solidFill>
                  <a:schemeClr val="tx1"/>
                </a:solidFill>
              </a:rPr>
              <a:t>kd</a:t>
            </a:r>
            <a:r>
              <a:rPr lang="en-US" sz="2100" dirty="0">
                <a:solidFill>
                  <a:schemeClr val="tx1"/>
                </a:solidFill>
              </a:rPr>
              <a:t>-tree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你会使用那种数据结构？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只有镜头移动的动画</a:t>
            </a:r>
            <a:endParaRPr lang="en-US" altLang="zh-CN" dirty="0"/>
          </a:p>
          <a:p>
            <a:pPr lvl="1"/>
            <a:r>
              <a:rPr lang="en-US" altLang="zh-CN" dirty="0"/>
              <a:t>K-d Tree</a:t>
            </a:r>
          </a:p>
          <a:p>
            <a:r>
              <a:rPr lang="zh-CN" altLang="en-US" dirty="0"/>
              <a:t>有很多移动对象与交互的快节奏视频游戏</a:t>
            </a:r>
            <a:endParaRPr lang="en-US" altLang="zh-CN" dirty="0"/>
          </a:p>
          <a:p>
            <a:pPr lvl="1"/>
            <a:r>
              <a:rPr lang="en-US" altLang="zh-CN" dirty="0"/>
              <a:t>Grids</a:t>
            </a:r>
          </a:p>
          <a:p>
            <a:r>
              <a:rPr lang="zh-CN" altLang="en-US" dirty="0"/>
              <a:t>一个对象均匀分布的场景</a:t>
            </a:r>
            <a:endParaRPr lang="en-US" altLang="zh-CN" dirty="0"/>
          </a:p>
          <a:p>
            <a:pPr lvl="1"/>
            <a:r>
              <a:rPr lang="en-US" altLang="zh-CN" dirty="0" err="1"/>
              <a:t>OcTree</a:t>
            </a:r>
            <a:endParaRPr lang="en-US" altLang="zh-CN" dirty="0"/>
          </a:p>
          <a:p>
            <a:r>
              <a:rPr lang="en-US" altLang="zh-CN" dirty="0"/>
              <a:t>Pixar</a:t>
            </a:r>
            <a:r>
              <a:rPr lang="zh-CN" altLang="en-US" dirty="0"/>
              <a:t>的动画场景</a:t>
            </a:r>
            <a:endParaRPr lang="en-US" altLang="zh-CN" dirty="0"/>
          </a:p>
          <a:p>
            <a:pPr lvl="1"/>
            <a:r>
              <a:rPr lang="zh-CN" altLang="en-US" dirty="0"/>
              <a:t>根据具体情况而定，通常是多种技术的组合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多边形绘制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OpenGL</a:t>
            </a:r>
            <a:r>
              <a:rPr lang="zh-CN" altLang="en-US" dirty="0"/>
              <a:t>为例，一次绘制一个多边形，使用简单</a:t>
            </a:r>
            <a:r>
              <a:rPr lang="en-US" altLang="zh-CN" dirty="0" err="1"/>
              <a:t>Phong</a:t>
            </a:r>
            <a:r>
              <a:rPr lang="zh-CN" altLang="en-US" dirty="0"/>
              <a:t>光照模型和明暗处理，并不是基于物理模型的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没有全局光照明，即没有物体之间的反射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没有阴影（除阴影贴图等</a:t>
            </a:r>
            <a:r>
              <a:rPr lang="en-US" altLang="zh-CN" dirty="0"/>
              <a:t>trick</a:t>
            </a:r>
            <a:r>
              <a:rPr lang="zh-CN" altLang="en-US" dirty="0"/>
              <a:t>外）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可见面判断（</a:t>
            </a:r>
            <a:r>
              <a:rPr lang="en-US" altLang="zh-CN" dirty="0"/>
              <a:t>VSD</a:t>
            </a:r>
            <a:r>
              <a:rPr lang="zh-CN" altLang="en-US" dirty="0"/>
              <a:t>）</a:t>
            </a:r>
            <a:r>
              <a:rPr lang="en-US" altLang="zh-CN" dirty="0"/>
              <a:t>/</a:t>
            </a:r>
            <a:r>
              <a:rPr lang="zh-CN" altLang="en-US" dirty="0"/>
              <a:t>隐藏面消除（</a:t>
            </a:r>
            <a:r>
              <a:rPr lang="en-US" altLang="zh-CN" dirty="0"/>
              <a:t>HSR</a:t>
            </a:r>
            <a:r>
              <a:rPr lang="zh-CN" altLang="en-US" dirty="0"/>
              <a:t>）由</a:t>
            </a:r>
            <a:r>
              <a:rPr lang="en-US" altLang="zh-CN" dirty="0"/>
              <a:t>w-buffer</a:t>
            </a:r>
            <a:r>
              <a:rPr lang="zh-CN" altLang="en-US" dirty="0"/>
              <a:t>或</a:t>
            </a:r>
            <a:r>
              <a:rPr lang="en-US" altLang="zh-CN" dirty="0"/>
              <a:t>z-buffer</a:t>
            </a:r>
            <a:r>
              <a:rPr lang="zh-CN" altLang="en-US" dirty="0"/>
              <a:t>来实现，快速，但可能产生深度冲突（</a:t>
            </a:r>
            <a:r>
              <a:rPr lang="en-US" altLang="zh-CN" dirty="0"/>
              <a:t>z-fighting</a:t>
            </a:r>
            <a:r>
              <a:rPr lang="zh-CN" altLang="en-US" dirty="0"/>
              <a:t>）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3873</Words>
  <Application>Microsoft Office PowerPoint</Application>
  <PresentationFormat>全屏显示(4:3)</PresentationFormat>
  <Paragraphs>532</Paragraphs>
  <Slides>85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2" baseType="lpstr">
      <vt:lpstr>Arial</vt:lpstr>
      <vt:lpstr>Calibri</vt:lpstr>
      <vt:lpstr>Consolas</vt:lpstr>
      <vt:lpstr>Courier New</vt:lpstr>
      <vt:lpstr>Verdana</vt:lpstr>
      <vt:lpstr>Office Theme</vt:lpstr>
      <vt:lpstr>Equation</vt:lpstr>
      <vt:lpstr>第7章 真实感绘制</vt:lpstr>
      <vt:lpstr>真实感图形的要素</vt:lpstr>
      <vt:lpstr>真实感图形的要素</vt:lpstr>
      <vt:lpstr>真实感绘制的要素（讨论）</vt:lpstr>
      <vt:lpstr>真实感绘制的要素（讨论）</vt:lpstr>
      <vt:lpstr>真实感绘制的要素（讨论）</vt:lpstr>
      <vt:lpstr>OpenGL中的绘制</vt:lpstr>
      <vt:lpstr>OpenGL：基于多边形扫描的绘制</vt:lpstr>
      <vt:lpstr>多边形绘制</vt:lpstr>
      <vt:lpstr>解决方法？（讨论）</vt:lpstr>
      <vt:lpstr>我们是如何看见物体的？</vt:lpstr>
      <vt:lpstr>PowerPoint 演示文稿</vt:lpstr>
      <vt:lpstr>光线跟踪（前向）</vt:lpstr>
      <vt:lpstr>光线跟踪（后向）</vt:lpstr>
      <vt:lpstr>光线跟踪（后向）</vt:lpstr>
      <vt:lpstr>光线跟踪的简化版伪代码</vt:lpstr>
      <vt:lpstr>还缺一些什么？</vt:lpstr>
      <vt:lpstr>局部光照明Vs.全局光照明</vt:lpstr>
      <vt:lpstr>递归的光线跟踪</vt:lpstr>
      <vt:lpstr>实现光线跟踪的关键技术（讨论）</vt:lpstr>
      <vt:lpstr>关键技术</vt:lpstr>
      <vt:lpstr>光的传播</vt:lpstr>
      <vt:lpstr>能量关系</vt:lpstr>
      <vt:lpstr>简单光照明模型</vt:lpstr>
      <vt:lpstr>理想漫反射（diffuse reflection）</vt:lpstr>
      <vt:lpstr>Lamber模型</vt:lpstr>
      <vt:lpstr>镜面反射（specular reflection）</vt:lpstr>
      <vt:lpstr>镜面反射</vt:lpstr>
      <vt:lpstr>镜面反射</vt:lpstr>
      <vt:lpstr>环境光（ambient light）</vt:lpstr>
      <vt:lpstr>Phong照明模型</vt:lpstr>
      <vt:lpstr>Phong照明模型</vt:lpstr>
      <vt:lpstr>透射光</vt:lpstr>
      <vt:lpstr>光线跟踪+透射</vt:lpstr>
      <vt:lpstr>明暗处理（shading）</vt:lpstr>
      <vt:lpstr>三种明暗处理方法的对比</vt:lpstr>
      <vt:lpstr>全局光照明模型</vt:lpstr>
      <vt:lpstr>全局光照明模型</vt:lpstr>
      <vt:lpstr>光线跟踪</vt:lpstr>
      <vt:lpstr>光强的计算</vt:lpstr>
      <vt:lpstr>光线跟踪的过程</vt:lpstr>
      <vt:lpstr>光线跟踪的终止条件</vt:lpstr>
      <vt:lpstr>光线跟踪伪代码</vt:lpstr>
      <vt:lpstr>光线跟踪加速</vt:lpstr>
      <vt:lpstr>实时光线跟踪</vt:lpstr>
      <vt:lpstr>GPU实现的光线跟踪</vt:lpstr>
      <vt:lpstr>GPU实现的光线跟踪</vt:lpstr>
      <vt:lpstr>POV-Ray</vt:lpstr>
      <vt:lpstr>光线与场景对象求交</vt:lpstr>
      <vt:lpstr>射线与球面求交</vt:lpstr>
      <vt:lpstr>射线与球面求交</vt:lpstr>
      <vt:lpstr>射线与球面求交</vt:lpstr>
      <vt:lpstr>射线与平面求交</vt:lpstr>
      <vt:lpstr>射线与三角形求交</vt:lpstr>
      <vt:lpstr>同向法</vt:lpstr>
      <vt:lpstr>重心坐标法</vt:lpstr>
      <vt:lpstr>射线与三角形求交</vt:lpstr>
      <vt:lpstr>射线与三角形求交</vt:lpstr>
      <vt:lpstr>射线与三角形求交</vt:lpstr>
      <vt:lpstr>伪代码</vt:lpstr>
      <vt:lpstr>交点的法向（同Phong明暗处理）</vt:lpstr>
      <vt:lpstr>与变换后的对象求交</vt:lpstr>
      <vt:lpstr>与变换后的对象求交</vt:lpstr>
      <vt:lpstr>光线与场景求交</vt:lpstr>
      <vt:lpstr>包围盒</vt:lpstr>
      <vt:lpstr>层次包围盒</vt:lpstr>
      <vt:lpstr>层次包围盒</vt:lpstr>
      <vt:lpstr>层次包围盒</vt:lpstr>
      <vt:lpstr>均匀网格（Grid）：分割空间</vt:lpstr>
      <vt:lpstr>均匀网格的优缺点</vt:lpstr>
      <vt:lpstr>八叉树（Octree）</vt:lpstr>
      <vt:lpstr>八叉树</vt:lpstr>
      <vt:lpstr>八叉树求交</vt:lpstr>
      <vt:lpstr>八叉树的优缺点</vt:lpstr>
      <vt:lpstr>K-d Tree</vt:lpstr>
      <vt:lpstr>K-d Tree</vt:lpstr>
      <vt:lpstr>K-d Tree</vt:lpstr>
      <vt:lpstr>K-d Tree</vt:lpstr>
      <vt:lpstr>K-d Tree</vt:lpstr>
      <vt:lpstr>K-D Tree的构造</vt:lpstr>
      <vt:lpstr>分割面的选取</vt:lpstr>
      <vt:lpstr>PowerPoint 演示文稿</vt:lpstr>
      <vt:lpstr>加速数据结构总结</vt:lpstr>
      <vt:lpstr>加速数据结构总结</vt:lpstr>
      <vt:lpstr>你会使用那种数据结构？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Jiazhi</dc:creator>
  <cp:lastModifiedBy>刘 晓丹</cp:lastModifiedBy>
  <cp:revision>49</cp:revision>
  <dcterms:created xsi:type="dcterms:W3CDTF">2006-08-16T00:00:00Z</dcterms:created>
  <dcterms:modified xsi:type="dcterms:W3CDTF">2021-09-05T12:51:48Z</dcterms:modified>
</cp:coreProperties>
</file>